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48" r:id="rId5"/>
  </p:sldMasterIdLst>
  <p:notesMasterIdLst>
    <p:notesMasterId r:id="rId16"/>
  </p:notesMasterIdLst>
  <p:sldIdLst>
    <p:sldId id="963" r:id="rId6"/>
    <p:sldId id="335" r:id="rId7"/>
    <p:sldId id="338" r:id="rId8"/>
    <p:sldId id="304" r:id="rId9"/>
    <p:sldId id="328" r:id="rId10"/>
    <p:sldId id="305" r:id="rId11"/>
    <p:sldId id="323" r:id="rId12"/>
    <p:sldId id="329" r:id="rId13"/>
    <p:sldId id="340" r:id="rId14"/>
    <p:sldId id="339" r:id="rId15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th García" initials="RG" lastIdx="4" clrIdx="0">
    <p:extLst>
      <p:ext uri="{19B8F6BF-5375-455C-9EA6-DF929625EA0E}">
        <p15:presenceInfo xmlns:p15="http://schemas.microsoft.com/office/powerpoint/2012/main" userId="S::ruthg@ifema.es::ba58f6d5-ccc2-4457-8d3c-02c7ec5af6e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D85"/>
    <a:srgbClr val="FFF6E1"/>
    <a:srgbClr val="FFE9B9"/>
    <a:srgbClr val="E6D5F3"/>
    <a:srgbClr val="CACC98"/>
    <a:srgbClr val="808341"/>
    <a:srgbClr val="F2A900"/>
    <a:srgbClr val="07368B"/>
    <a:srgbClr val="009900"/>
    <a:srgbClr val="5C2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2" autoAdjust="0"/>
    <p:restoredTop sz="86410"/>
  </p:normalViewPr>
  <p:slideViewPr>
    <p:cSldViewPr snapToGrid="0" showGuides="1">
      <p:cViewPr varScale="1">
        <p:scale>
          <a:sx n="74" d="100"/>
          <a:sy n="74" d="100"/>
        </p:scale>
        <p:origin x="403" y="67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7D0828-2E81-4296-B392-AC5B60925C8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50B7ECB-CA75-4CB8-A8C0-629384324248}">
      <dgm:prSet phldrT="[Texto]" custT="1"/>
      <dgm:spPr>
        <a:solidFill>
          <a:srgbClr val="668CD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200" b="1" dirty="0"/>
            <a:t>Refuerzo de carácter singular y de la identidad de la Formación para el Empleo</a:t>
          </a:r>
        </a:p>
      </dgm:t>
    </dgm:pt>
    <dgm:pt modelId="{963B0B3A-7FC8-4185-BC9E-E9A6D1805FD3}" type="parTrans" cxnId="{65477F72-EF67-4D22-B9B2-5AAD01C8F5F3}">
      <dgm:prSet/>
      <dgm:spPr/>
      <dgm:t>
        <a:bodyPr/>
        <a:lstStyle/>
        <a:p>
          <a:endParaRPr lang="es-ES" sz="2200"/>
        </a:p>
      </dgm:t>
    </dgm:pt>
    <dgm:pt modelId="{F40542A2-0C1B-4E0D-BC28-1EEFDA17E1E7}" type="sibTrans" cxnId="{65477F72-EF67-4D22-B9B2-5AAD01C8F5F3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es-ES" sz="2200"/>
        </a:p>
      </dgm:t>
    </dgm:pt>
    <dgm:pt modelId="{CD2F93E3-7C3E-4055-A34E-8B4BC3295D4B}">
      <dgm:prSet phldrT="[Texto]" custT="1"/>
      <dgm:spPr>
        <a:solidFill>
          <a:srgbClr val="F2A90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200" b="1" dirty="0"/>
            <a:t>Mejora de su imagen social y de su valor reputacional</a:t>
          </a:r>
        </a:p>
      </dgm:t>
    </dgm:pt>
    <dgm:pt modelId="{E25F782D-605B-4C45-A61B-8EF92A87FD18}" type="parTrans" cxnId="{59FFADFC-DDCF-4CF8-ACBE-FFD12BE22C88}">
      <dgm:prSet/>
      <dgm:spPr/>
      <dgm:t>
        <a:bodyPr/>
        <a:lstStyle/>
        <a:p>
          <a:endParaRPr lang="es-ES" sz="2200"/>
        </a:p>
      </dgm:t>
    </dgm:pt>
    <dgm:pt modelId="{DB8B906C-9DE7-42A4-B9CD-802962BE25E7}" type="sibTrans" cxnId="{59FFADFC-DDCF-4CF8-ACBE-FFD12BE22C88}">
      <dgm:prSet/>
      <dgm:spPr/>
      <dgm:t>
        <a:bodyPr/>
        <a:lstStyle/>
        <a:p>
          <a:endParaRPr lang="es-ES" sz="2200"/>
        </a:p>
      </dgm:t>
    </dgm:pt>
    <dgm:pt modelId="{80B4A45F-F949-405B-A416-2CA1CAF5EF9C}">
      <dgm:prSet custT="1"/>
      <dgm:spPr>
        <a:solidFill>
          <a:srgbClr val="7030A0"/>
        </a:solidFill>
      </dgm:spPr>
      <dgm:t>
        <a:bodyPr/>
        <a:lstStyle/>
        <a:p>
          <a:r>
            <a:rPr lang="es-ES" sz="2200" b="1" dirty="0">
              <a:solidFill>
                <a:schemeClr val="bg1"/>
              </a:solidFill>
            </a:rPr>
            <a:t>Desarrollo de nuevos proyectos e iniciativas</a:t>
          </a:r>
        </a:p>
      </dgm:t>
    </dgm:pt>
    <dgm:pt modelId="{15280F3F-4663-4057-B7EF-59AEE11108FB}" type="parTrans" cxnId="{1D2C8242-0EC3-4ACE-B319-788DDBD91D9D}">
      <dgm:prSet/>
      <dgm:spPr/>
      <dgm:t>
        <a:bodyPr/>
        <a:lstStyle/>
        <a:p>
          <a:endParaRPr lang="es-ES" sz="2200"/>
        </a:p>
      </dgm:t>
    </dgm:pt>
    <dgm:pt modelId="{B44C45CB-048B-4D5B-9F88-49E2B1233E99}" type="sibTrans" cxnId="{1D2C8242-0EC3-4ACE-B319-788DDBD91D9D}">
      <dgm:prSet/>
      <dgm:spPr/>
      <dgm:t>
        <a:bodyPr/>
        <a:lstStyle/>
        <a:p>
          <a:endParaRPr lang="es-ES" sz="2200"/>
        </a:p>
      </dgm:t>
    </dgm:pt>
    <dgm:pt modelId="{CCC84947-0C56-4A78-AB3D-0CD2E0DF423A}">
      <dgm:prSet custT="1"/>
      <dgm:spPr>
        <a:solidFill>
          <a:srgbClr val="009900"/>
        </a:solidFill>
      </dgm:spPr>
      <dgm:t>
        <a:bodyPr/>
        <a:lstStyle/>
        <a:p>
          <a:r>
            <a:rPr lang="es-ES" sz="2200" b="1" dirty="0"/>
            <a:t>Incremento del número de actores y apertura a nuevos mercados</a:t>
          </a:r>
        </a:p>
      </dgm:t>
    </dgm:pt>
    <dgm:pt modelId="{863EB3C8-C2BC-4E63-9E84-D93172858285}" type="parTrans" cxnId="{891F43C6-3800-44A8-A46E-4A0F8B23B403}">
      <dgm:prSet/>
      <dgm:spPr/>
      <dgm:t>
        <a:bodyPr/>
        <a:lstStyle/>
        <a:p>
          <a:endParaRPr lang="es-ES" sz="2200"/>
        </a:p>
      </dgm:t>
    </dgm:pt>
    <dgm:pt modelId="{C7066725-055F-43E6-AAF7-B426E0C7D80E}" type="sibTrans" cxnId="{891F43C6-3800-44A8-A46E-4A0F8B23B403}">
      <dgm:prSet/>
      <dgm:spPr/>
      <dgm:t>
        <a:bodyPr/>
        <a:lstStyle/>
        <a:p>
          <a:endParaRPr lang="es-ES" sz="2200"/>
        </a:p>
      </dgm:t>
    </dgm:pt>
    <dgm:pt modelId="{AE288654-8B0A-4BA9-AE69-B209F77425C0}">
      <dgm:prSet phldrT="[Texto]" custT="1"/>
      <dgm:spPr>
        <a:solidFill>
          <a:srgbClr val="5C2A08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200" b="1" dirty="0">
              <a:solidFill>
                <a:schemeClr val="bg1"/>
              </a:solidFill>
            </a:rPr>
            <a:t>Avance en la colaboración institucional: Público/Público; Público/Privada</a:t>
          </a:r>
        </a:p>
      </dgm:t>
    </dgm:pt>
    <dgm:pt modelId="{23B52780-DFC3-48D9-836D-C9D7EDC63F11}" type="sibTrans" cxnId="{F599F854-B67E-4CAA-9B00-3B1B7864EA0D}">
      <dgm:prSet/>
      <dgm:spPr/>
      <dgm:t>
        <a:bodyPr/>
        <a:lstStyle/>
        <a:p>
          <a:endParaRPr lang="es-ES" sz="2200"/>
        </a:p>
      </dgm:t>
    </dgm:pt>
    <dgm:pt modelId="{FA29B90F-7EFA-40CB-85AA-24270CD47539}" type="parTrans" cxnId="{F599F854-B67E-4CAA-9B00-3B1B7864EA0D}">
      <dgm:prSet/>
      <dgm:spPr/>
      <dgm:t>
        <a:bodyPr/>
        <a:lstStyle/>
        <a:p>
          <a:endParaRPr lang="es-ES" sz="2200"/>
        </a:p>
      </dgm:t>
    </dgm:pt>
    <dgm:pt modelId="{5C646F5A-FB5D-4A5D-8EB9-5AA410D308B3}">
      <dgm:prSet custT="1"/>
      <dgm:spPr>
        <a:solidFill>
          <a:srgbClr val="FF0000"/>
        </a:solidFill>
      </dgm:spPr>
      <dgm:t>
        <a:bodyPr/>
        <a:lstStyle/>
        <a:p>
          <a:r>
            <a:rPr lang="es-ES" sz="2000" b="1" dirty="0">
              <a:solidFill>
                <a:schemeClr val="bg1"/>
              </a:solidFill>
            </a:rPr>
            <a:t>Impulso a la vertebración y estructuración del sector de la FPE</a:t>
          </a:r>
        </a:p>
      </dgm:t>
    </dgm:pt>
    <dgm:pt modelId="{A3EFF7CB-FBC1-48CC-AFC4-739E199AF910}" type="parTrans" cxnId="{898B12CB-DCF2-4E04-9A5E-5BD3A1CA5F59}">
      <dgm:prSet/>
      <dgm:spPr/>
      <dgm:t>
        <a:bodyPr/>
        <a:lstStyle/>
        <a:p>
          <a:endParaRPr lang="es-ES" sz="2200"/>
        </a:p>
      </dgm:t>
    </dgm:pt>
    <dgm:pt modelId="{7E4DBBB8-D268-44B2-B7EB-D24C1C641D90}" type="sibTrans" cxnId="{898B12CB-DCF2-4E04-9A5E-5BD3A1CA5F59}">
      <dgm:prSet/>
      <dgm:spPr/>
      <dgm:t>
        <a:bodyPr/>
        <a:lstStyle/>
        <a:p>
          <a:endParaRPr lang="es-ES" sz="2200"/>
        </a:p>
      </dgm:t>
    </dgm:pt>
    <dgm:pt modelId="{A87AA0D1-000F-483E-B404-00BFD893FB77}" type="pres">
      <dgm:prSet presAssocID="{4C7D0828-2E81-4296-B392-AC5B60925C8F}" presName="Name0" presStyleCnt="0">
        <dgm:presLayoutVars>
          <dgm:chMax val="7"/>
          <dgm:chPref val="7"/>
          <dgm:dir/>
        </dgm:presLayoutVars>
      </dgm:prSet>
      <dgm:spPr/>
    </dgm:pt>
    <dgm:pt modelId="{FCAEEE5A-86C5-4F87-860F-3D2F0AD40BF3}" type="pres">
      <dgm:prSet presAssocID="{4C7D0828-2E81-4296-B392-AC5B60925C8F}" presName="Name1" presStyleCnt="0"/>
      <dgm:spPr/>
    </dgm:pt>
    <dgm:pt modelId="{6AC9FBC0-4F72-4013-9A1F-7D769ED0658B}" type="pres">
      <dgm:prSet presAssocID="{4C7D0828-2E81-4296-B392-AC5B60925C8F}" presName="cycle" presStyleCnt="0"/>
      <dgm:spPr/>
    </dgm:pt>
    <dgm:pt modelId="{5C080473-1216-4835-AF40-06D3F243DCE4}" type="pres">
      <dgm:prSet presAssocID="{4C7D0828-2E81-4296-B392-AC5B60925C8F}" presName="srcNode" presStyleLbl="node1" presStyleIdx="0" presStyleCnt="6"/>
      <dgm:spPr/>
    </dgm:pt>
    <dgm:pt modelId="{A555ED38-30B9-493F-83F4-CBFD8ADD257D}" type="pres">
      <dgm:prSet presAssocID="{4C7D0828-2E81-4296-B392-AC5B60925C8F}" presName="conn" presStyleLbl="parChTrans1D2" presStyleIdx="0" presStyleCnt="1"/>
      <dgm:spPr/>
    </dgm:pt>
    <dgm:pt modelId="{39649F7A-8305-4396-A350-D7D87E63AF0E}" type="pres">
      <dgm:prSet presAssocID="{4C7D0828-2E81-4296-B392-AC5B60925C8F}" presName="extraNode" presStyleLbl="node1" presStyleIdx="0" presStyleCnt="6"/>
      <dgm:spPr/>
    </dgm:pt>
    <dgm:pt modelId="{71E436DD-9D68-41F9-BA85-ADF38E33D295}" type="pres">
      <dgm:prSet presAssocID="{4C7D0828-2E81-4296-B392-AC5B60925C8F}" presName="dstNode" presStyleLbl="node1" presStyleIdx="0" presStyleCnt="6"/>
      <dgm:spPr/>
    </dgm:pt>
    <dgm:pt modelId="{242FCB20-F0C5-4E06-B410-162CEF52CAB1}" type="pres">
      <dgm:prSet presAssocID="{E50B7ECB-CA75-4CB8-A8C0-629384324248}" presName="text_1" presStyleLbl="node1" presStyleIdx="0" presStyleCnt="6" custScaleY="84640">
        <dgm:presLayoutVars>
          <dgm:bulletEnabled val="1"/>
        </dgm:presLayoutVars>
      </dgm:prSet>
      <dgm:spPr>
        <a:prstGeom prst="homePlate">
          <a:avLst/>
        </a:prstGeom>
      </dgm:spPr>
    </dgm:pt>
    <dgm:pt modelId="{BDB377B0-5AF3-4B41-B9F5-9F52E89913E8}" type="pres">
      <dgm:prSet presAssocID="{E50B7ECB-CA75-4CB8-A8C0-629384324248}" presName="accent_1" presStyleCnt="0"/>
      <dgm:spPr/>
    </dgm:pt>
    <dgm:pt modelId="{DBCDF635-3F21-4285-B23D-23BC13354A9D}" type="pres">
      <dgm:prSet presAssocID="{E50B7ECB-CA75-4CB8-A8C0-629384324248}" presName="accentRepeatNode" presStyleLbl="solidFgAcc1" presStyleIdx="0" presStyleCnt="6" custScaleX="67712" custScaleY="67712"/>
      <dgm:spPr>
        <a:ln>
          <a:solidFill>
            <a:srgbClr val="001489"/>
          </a:solidFill>
        </a:ln>
      </dgm:spPr>
    </dgm:pt>
    <dgm:pt modelId="{44C7A648-0372-474D-8839-FBDC4648CB5F}" type="pres">
      <dgm:prSet presAssocID="{CD2F93E3-7C3E-4055-A34E-8B4BC3295D4B}" presName="text_2" presStyleLbl="node1" presStyleIdx="1" presStyleCnt="6" custScaleY="84640">
        <dgm:presLayoutVars>
          <dgm:bulletEnabled val="1"/>
        </dgm:presLayoutVars>
      </dgm:prSet>
      <dgm:spPr>
        <a:prstGeom prst="homePlate">
          <a:avLst/>
        </a:prstGeom>
      </dgm:spPr>
    </dgm:pt>
    <dgm:pt modelId="{F31478C7-37DF-436D-B75D-DB67F03A9792}" type="pres">
      <dgm:prSet presAssocID="{CD2F93E3-7C3E-4055-A34E-8B4BC3295D4B}" presName="accent_2" presStyleCnt="0"/>
      <dgm:spPr/>
    </dgm:pt>
    <dgm:pt modelId="{190F5972-7592-43BB-B00F-D8CB2490EF09}" type="pres">
      <dgm:prSet presAssocID="{CD2F93E3-7C3E-4055-A34E-8B4BC3295D4B}" presName="accentRepeatNode" presStyleLbl="solidFgAcc1" presStyleIdx="1" presStyleCnt="6" custScaleX="67712" custScaleY="67712"/>
      <dgm:spPr>
        <a:ln>
          <a:solidFill>
            <a:srgbClr val="F2A900"/>
          </a:solidFill>
        </a:ln>
      </dgm:spPr>
    </dgm:pt>
    <dgm:pt modelId="{CDB2C1AF-5425-42B7-8453-739FA9C42F75}" type="pres">
      <dgm:prSet presAssocID="{AE288654-8B0A-4BA9-AE69-B209F77425C0}" presName="text_3" presStyleLbl="node1" presStyleIdx="2" presStyleCnt="6" custScaleY="84640">
        <dgm:presLayoutVars>
          <dgm:bulletEnabled val="1"/>
        </dgm:presLayoutVars>
      </dgm:prSet>
      <dgm:spPr>
        <a:prstGeom prst="homePlate">
          <a:avLst/>
        </a:prstGeom>
      </dgm:spPr>
    </dgm:pt>
    <dgm:pt modelId="{00CC5A15-92E8-4666-ADCB-E9A5E0F35E35}" type="pres">
      <dgm:prSet presAssocID="{AE288654-8B0A-4BA9-AE69-B209F77425C0}" presName="accent_3" presStyleCnt="0"/>
      <dgm:spPr/>
    </dgm:pt>
    <dgm:pt modelId="{9409FAA2-FF3E-4FD7-B4E2-8D081759FAC9}" type="pres">
      <dgm:prSet presAssocID="{AE288654-8B0A-4BA9-AE69-B209F77425C0}" presName="accentRepeatNode" presStyleLbl="solidFgAcc1" presStyleIdx="2" presStyleCnt="6" custScaleX="67712" custScaleY="67712"/>
      <dgm:spPr>
        <a:ln>
          <a:solidFill>
            <a:schemeClr val="bg2">
              <a:lumMod val="25000"/>
            </a:schemeClr>
          </a:solidFill>
        </a:ln>
      </dgm:spPr>
    </dgm:pt>
    <dgm:pt modelId="{004F58F8-2AEF-460E-AB8C-4DD1BD2F56EB}" type="pres">
      <dgm:prSet presAssocID="{CCC84947-0C56-4A78-AB3D-0CD2E0DF423A}" presName="text_4" presStyleLbl="node1" presStyleIdx="3" presStyleCnt="6" custScaleY="84640">
        <dgm:presLayoutVars>
          <dgm:bulletEnabled val="1"/>
        </dgm:presLayoutVars>
      </dgm:prSet>
      <dgm:spPr>
        <a:prstGeom prst="homePlate">
          <a:avLst/>
        </a:prstGeom>
      </dgm:spPr>
    </dgm:pt>
    <dgm:pt modelId="{388B4BFB-A46B-4A79-8BE6-92F1362BFB0D}" type="pres">
      <dgm:prSet presAssocID="{CCC84947-0C56-4A78-AB3D-0CD2E0DF423A}" presName="accent_4" presStyleCnt="0"/>
      <dgm:spPr/>
    </dgm:pt>
    <dgm:pt modelId="{8FE76653-AC68-4AB7-ADA2-9C17942F15DC}" type="pres">
      <dgm:prSet presAssocID="{CCC84947-0C56-4A78-AB3D-0CD2E0DF423A}" presName="accentRepeatNode" presStyleLbl="solidFgAcc1" presStyleIdx="3" presStyleCnt="6" custScaleX="67712" custScaleY="67712"/>
      <dgm:spPr>
        <a:ln>
          <a:solidFill>
            <a:srgbClr val="009900"/>
          </a:solidFill>
        </a:ln>
      </dgm:spPr>
    </dgm:pt>
    <dgm:pt modelId="{5092332B-85D6-44FD-9A5C-D7585DFB4412}" type="pres">
      <dgm:prSet presAssocID="{80B4A45F-F949-405B-A416-2CA1CAF5EF9C}" presName="text_5" presStyleLbl="node1" presStyleIdx="4" presStyleCnt="6" custScaleY="84640" custLinFactNeighborX="339" custLinFactNeighborY="607">
        <dgm:presLayoutVars>
          <dgm:bulletEnabled val="1"/>
        </dgm:presLayoutVars>
      </dgm:prSet>
      <dgm:spPr>
        <a:prstGeom prst="homePlate">
          <a:avLst/>
        </a:prstGeom>
      </dgm:spPr>
    </dgm:pt>
    <dgm:pt modelId="{33ED9869-463A-47BC-8779-125363A7EE97}" type="pres">
      <dgm:prSet presAssocID="{80B4A45F-F949-405B-A416-2CA1CAF5EF9C}" presName="accent_5" presStyleCnt="0"/>
      <dgm:spPr/>
    </dgm:pt>
    <dgm:pt modelId="{5FBC40CF-18D4-412C-9D94-B044B4FF75AA}" type="pres">
      <dgm:prSet presAssocID="{80B4A45F-F949-405B-A416-2CA1CAF5EF9C}" presName="accentRepeatNode" presStyleLbl="solidFgAcc1" presStyleIdx="4" presStyleCnt="6" custScaleX="67712" custScaleY="67712" custLinFactNeighborY="3632"/>
      <dgm:spPr>
        <a:ln>
          <a:solidFill>
            <a:schemeClr val="accent4">
              <a:lumMod val="75000"/>
            </a:schemeClr>
          </a:solidFill>
        </a:ln>
      </dgm:spPr>
    </dgm:pt>
    <dgm:pt modelId="{78CD858D-61FD-4094-9392-86D0B6A59933}" type="pres">
      <dgm:prSet presAssocID="{5C646F5A-FB5D-4A5D-8EB9-5AA410D308B3}" presName="text_6" presStyleLbl="node1" presStyleIdx="5" presStyleCnt="6" custScaleY="84442">
        <dgm:presLayoutVars>
          <dgm:bulletEnabled val="1"/>
        </dgm:presLayoutVars>
      </dgm:prSet>
      <dgm:spPr>
        <a:prstGeom prst="homePlate">
          <a:avLst/>
        </a:prstGeom>
      </dgm:spPr>
    </dgm:pt>
    <dgm:pt modelId="{1C449013-BC1F-46C2-A1C6-54807C584CED}" type="pres">
      <dgm:prSet presAssocID="{5C646F5A-FB5D-4A5D-8EB9-5AA410D308B3}" presName="accent_6" presStyleCnt="0"/>
      <dgm:spPr/>
    </dgm:pt>
    <dgm:pt modelId="{9082B4E8-8B6D-477C-A2C5-6427EE9CFA0D}" type="pres">
      <dgm:prSet presAssocID="{5C646F5A-FB5D-4A5D-8EB9-5AA410D308B3}" presName="accentRepeatNode" presStyleLbl="solidFgAcc1" presStyleIdx="5" presStyleCnt="6" custScaleX="67553" custScaleY="67553"/>
      <dgm:spPr>
        <a:ln>
          <a:solidFill>
            <a:srgbClr val="FF0000"/>
          </a:solidFill>
        </a:ln>
      </dgm:spPr>
    </dgm:pt>
  </dgm:ptLst>
  <dgm:cxnLst>
    <dgm:cxn modelId="{3A98402D-DE24-4497-8927-AE9FC4A2D545}" type="presOf" srcId="{F40542A2-0C1B-4E0D-BC28-1EEFDA17E1E7}" destId="{A555ED38-30B9-493F-83F4-CBFD8ADD257D}" srcOrd="0" destOrd="0" presId="urn:microsoft.com/office/officeart/2008/layout/VerticalCurvedList"/>
    <dgm:cxn modelId="{1D2C8242-0EC3-4ACE-B319-788DDBD91D9D}" srcId="{4C7D0828-2E81-4296-B392-AC5B60925C8F}" destId="{80B4A45F-F949-405B-A416-2CA1CAF5EF9C}" srcOrd="4" destOrd="0" parTransId="{15280F3F-4663-4057-B7EF-59AEE11108FB}" sibTransId="{B44C45CB-048B-4D5B-9F88-49E2B1233E99}"/>
    <dgm:cxn modelId="{7A0CAE65-053A-4233-A4AE-064E82CD740D}" type="presOf" srcId="{5C646F5A-FB5D-4A5D-8EB9-5AA410D308B3}" destId="{78CD858D-61FD-4094-9392-86D0B6A59933}" srcOrd="0" destOrd="0" presId="urn:microsoft.com/office/officeart/2008/layout/VerticalCurvedList"/>
    <dgm:cxn modelId="{FF458B6C-CA2A-4ACE-8628-8DECB2E645F2}" type="presOf" srcId="{80B4A45F-F949-405B-A416-2CA1CAF5EF9C}" destId="{5092332B-85D6-44FD-9A5C-D7585DFB4412}" srcOrd="0" destOrd="0" presId="urn:microsoft.com/office/officeart/2008/layout/VerticalCurvedList"/>
    <dgm:cxn modelId="{65477F72-EF67-4D22-B9B2-5AAD01C8F5F3}" srcId="{4C7D0828-2E81-4296-B392-AC5B60925C8F}" destId="{E50B7ECB-CA75-4CB8-A8C0-629384324248}" srcOrd="0" destOrd="0" parTransId="{963B0B3A-7FC8-4185-BC9E-E9A6D1805FD3}" sibTransId="{F40542A2-0C1B-4E0D-BC28-1EEFDA17E1E7}"/>
    <dgm:cxn modelId="{F599F854-B67E-4CAA-9B00-3B1B7864EA0D}" srcId="{4C7D0828-2E81-4296-B392-AC5B60925C8F}" destId="{AE288654-8B0A-4BA9-AE69-B209F77425C0}" srcOrd="2" destOrd="0" parTransId="{FA29B90F-7EFA-40CB-85AA-24270CD47539}" sibTransId="{23B52780-DFC3-48D9-836D-C9D7EDC63F11}"/>
    <dgm:cxn modelId="{D0455857-DF95-417A-9A76-E07D2F03E8BC}" type="presOf" srcId="{4C7D0828-2E81-4296-B392-AC5B60925C8F}" destId="{A87AA0D1-000F-483E-B404-00BFD893FB77}" srcOrd="0" destOrd="0" presId="urn:microsoft.com/office/officeart/2008/layout/VerticalCurvedList"/>
    <dgm:cxn modelId="{0B240398-63D1-4BB4-96CD-8681718CEE48}" type="presOf" srcId="{E50B7ECB-CA75-4CB8-A8C0-629384324248}" destId="{242FCB20-F0C5-4E06-B410-162CEF52CAB1}" srcOrd="0" destOrd="0" presId="urn:microsoft.com/office/officeart/2008/layout/VerticalCurvedList"/>
    <dgm:cxn modelId="{01B8309A-540E-41EF-81B3-ECBDC5F96EB8}" type="presOf" srcId="{AE288654-8B0A-4BA9-AE69-B209F77425C0}" destId="{CDB2C1AF-5425-42B7-8453-739FA9C42F75}" srcOrd="0" destOrd="0" presId="urn:microsoft.com/office/officeart/2008/layout/VerticalCurvedList"/>
    <dgm:cxn modelId="{BB61F2B9-D255-4100-ABF5-EC4C2A60B4DD}" type="presOf" srcId="{CCC84947-0C56-4A78-AB3D-0CD2E0DF423A}" destId="{004F58F8-2AEF-460E-AB8C-4DD1BD2F56EB}" srcOrd="0" destOrd="0" presId="urn:microsoft.com/office/officeart/2008/layout/VerticalCurvedList"/>
    <dgm:cxn modelId="{E4DF85BD-9130-4972-A82E-9461CF5D0CC1}" type="presOf" srcId="{CD2F93E3-7C3E-4055-A34E-8B4BC3295D4B}" destId="{44C7A648-0372-474D-8839-FBDC4648CB5F}" srcOrd="0" destOrd="0" presId="urn:microsoft.com/office/officeart/2008/layout/VerticalCurvedList"/>
    <dgm:cxn modelId="{891F43C6-3800-44A8-A46E-4A0F8B23B403}" srcId="{4C7D0828-2E81-4296-B392-AC5B60925C8F}" destId="{CCC84947-0C56-4A78-AB3D-0CD2E0DF423A}" srcOrd="3" destOrd="0" parTransId="{863EB3C8-C2BC-4E63-9E84-D93172858285}" sibTransId="{C7066725-055F-43E6-AAF7-B426E0C7D80E}"/>
    <dgm:cxn modelId="{898B12CB-DCF2-4E04-9A5E-5BD3A1CA5F59}" srcId="{4C7D0828-2E81-4296-B392-AC5B60925C8F}" destId="{5C646F5A-FB5D-4A5D-8EB9-5AA410D308B3}" srcOrd="5" destOrd="0" parTransId="{A3EFF7CB-FBC1-48CC-AFC4-739E199AF910}" sibTransId="{7E4DBBB8-D268-44B2-B7EB-D24C1C641D90}"/>
    <dgm:cxn modelId="{59FFADFC-DDCF-4CF8-ACBE-FFD12BE22C88}" srcId="{4C7D0828-2E81-4296-B392-AC5B60925C8F}" destId="{CD2F93E3-7C3E-4055-A34E-8B4BC3295D4B}" srcOrd="1" destOrd="0" parTransId="{E25F782D-605B-4C45-A61B-8EF92A87FD18}" sibTransId="{DB8B906C-9DE7-42A4-B9CD-802962BE25E7}"/>
    <dgm:cxn modelId="{D9D7077C-94D4-4AEC-A076-CE363E18D9AD}" type="presParOf" srcId="{A87AA0D1-000F-483E-B404-00BFD893FB77}" destId="{FCAEEE5A-86C5-4F87-860F-3D2F0AD40BF3}" srcOrd="0" destOrd="0" presId="urn:microsoft.com/office/officeart/2008/layout/VerticalCurvedList"/>
    <dgm:cxn modelId="{02D56C2E-268F-4130-BBD2-1E604571FD5B}" type="presParOf" srcId="{FCAEEE5A-86C5-4F87-860F-3D2F0AD40BF3}" destId="{6AC9FBC0-4F72-4013-9A1F-7D769ED0658B}" srcOrd="0" destOrd="0" presId="urn:microsoft.com/office/officeart/2008/layout/VerticalCurvedList"/>
    <dgm:cxn modelId="{BAA44866-89CD-4ABA-85C1-30B20DD70882}" type="presParOf" srcId="{6AC9FBC0-4F72-4013-9A1F-7D769ED0658B}" destId="{5C080473-1216-4835-AF40-06D3F243DCE4}" srcOrd="0" destOrd="0" presId="urn:microsoft.com/office/officeart/2008/layout/VerticalCurvedList"/>
    <dgm:cxn modelId="{42BB759B-96BD-4F0E-8533-FE072398367C}" type="presParOf" srcId="{6AC9FBC0-4F72-4013-9A1F-7D769ED0658B}" destId="{A555ED38-30B9-493F-83F4-CBFD8ADD257D}" srcOrd="1" destOrd="0" presId="urn:microsoft.com/office/officeart/2008/layout/VerticalCurvedList"/>
    <dgm:cxn modelId="{8E8D5353-BD62-4033-8E3A-41FE742A5F20}" type="presParOf" srcId="{6AC9FBC0-4F72-4013-9A1F-7D769ED0658B}" destId="{39649F7A-8305-4396-A350-D7D87E63AF0E}" srcOrd="2" destOrd="0" presId="urn:microsoft.com/office/officeart/2008/layout/VerticalCurvedList"/>
    <dgm:cxn modelId="{1545313E-12AA-4565-ABAB-1DE5DB186ED3}" type="presParOf" srcId="{6AC9FBC0-4F72-4013-9A1F-7D769ED0658B}" destId="{71E436DD-9D68-41F9-BA85-ADF38E33D295}" srcOrd="3" destOrd="0" presId="urn:microsoft.com/office/officeart/2008/layout/VerticalCurvedList"/>
    <dgm:cxn modelId="{67E14823-4CA3-488B-A48A-A8D0FDF744D7}" type="presParOf" srcId="{FCAEEE5A-86C5-4F87-860F-3D2F0AD40BF3}" destId="{242FCB20-F0C5-4E06-B410-162CEF52CAB1}" srcOrd="1" destOrd="0" presId="urn:microsoft.com/office/officeart/2008/layout/VerticalCurvedList"/>
    <dgm:cxn modelId="{33444D9C-CF55-43F9-8946-46AD1554B3FF}" type="presParOf" srcId="{FCAEEE5A-86C5-4F87-860F-3D2F0AD40BF3}" destId="{BDB377B0-5AF3-4B41-B9F5-9F52E89913E8}" srcOrd="2" destOrd="0" presId="urn:microsoft.com/office/officeart/2008/layout/VerticalCurvedList"/>
    <dgm:cxn modelId="{3498A400-920D-4194-B875-C7B957FD518C}" type="presParOf" srcId="{BDB377B0-5AF3-4B41-B9F5-9F52E89913E8}" destId="{DBCDF635-3F21-4285-B23D-23BC13354A9D}" srcOrd="0" destOrd="0" presId="urn:microsoft.com/office/officeart/2008/layout/VerticalCurvedList"/>
    <dgm:cxn modelId="{871E4E61-A586-4BED-98F5-DA2767187B05}" type="presParOf" srcId="{FCAEEE5A-86C5-4F87-860F-3D2F0AD40BF3}" destId="{44C7A648-0372-474D-8839-FBDC4648CB5F}" srcOrd="3" destOrd="0" presId="urn:microsoft.com/office/officeart/2008/layout/VerticalCurvedList"/>
    <dgm:cxn modelId="{4BB08DEA-CF27-4D66-BF34-5C830BA81465}" type="presParOf" srcId="{FCAEEE5A-86C5-4F87-860F-3D2F0AD40BF3}" destId="{F31478C7-37DF-436D-B75D-DB67F03A9792}" srcOrd="4" destOrd="0" presId="urn:microsoft.com/office/officeart/2008/layout/VerticalCurvedList"/>
    <dgm:cxn modelId="{219C55C5-2F8A-49E6-A82B-84C812F727FE}" type="presParOf" srcId="{F31478C7-37DF-436D-B75D-DB67F03A9792}" destId="{190F5972-7592-43BB-B00F-D8CB2490EF09}" srcOrd="0" destOrd="0" presId="urn:microsoft.com/office/officeart/2008/layout/VerticalCurvedList"/>
    <dgm:cxn modelId="{E9BF24F6-0C2A-4062-97C2-BB4073D3A3B6}" type="presParOf" srcId="{FCAEEE5A-86C5-4F87-860F-3D2F0AD40BF3}" destId="{CDB2C1AF-5425-42B7-8453-739FA9C42F75}" srcOrd="5" destOrd="0" presId="urn:microsoft.com/office/officeart/2008/layout/VerticalCurvedList"/>
    <dgm:cxn modelId="{F6BB5F1B-FAC4-44A5-9593-43B54FA3BEEB}" type="presParOf" srcId="{FCAEEE5A-86C5-4F87-860F-3D2F0AD40BF3}" destId="{00CC5A15-92E8-4666-ADCB-E9A5E0F35E35}" srcOrd="6" destOrd="0" presId="urn:microsoft.com/office/officeart/2008/layout/VerticalCurvedList"/>
    <dgm:cxn modelId="{F992C843-4E6C-4229-AC73-D99B9537C66C}" type="presParOf" srcId="{00CC5A15-92E8-4666-ADCB-E9A5E0F35E35}" destId="{9409FAA2-FF3E-4FD7-B4E2-8D081759FAC9}" srcOrd="0" destOrd="0" presId="urn:microsoft.com/office/officeart/2008/layout/VerticalCurvedList"/>
    <dgm:cxn modelId="{C151FA6E-5FAE-4E73-B3BC-881221594881}" type="presParOf" srcId="{FCAEEE5A-86C5-4F87-860F-3D2F0AD40BF3}" destId="{004F58F8-2AEF-460E-AB8C-4DD1BD2F56EB}" srcOrd="7" destOrd="0" presId="urn:microsoft.com/office/officeart/2008/layout/VerticalCurvedList"/>
    <dgm:cxn modelId="{6C7655BA-921C-438D-8544-51E730521DDE}" type="presParOf" srcId="{FCAEEE5A-86C5-4F87-860F-3D2F0AD40BF3}" destId="{388B4BFB-A46B-4A79-8BE6-92F1362BFB0D}" srcOrd="8" destOrd="0" presId="urn:microsoft.com/office/officeart/2008/layout/VerticalCurvedList"/>
    <dgm:cxn modelId="{8474F9DC-FE2F-4D67-8DF1-3903C0B773FF}" type="presParOf" srcId="{388B4BFB-A46B-4A79-8BE6-92F1362BFB0D}" destId="{8FE76653-AC68-4AB7-ADA2-9C17942F15DC}" srcOrd="0" destOrd="0" presId="urn:microsoft.com/office/officeart/2008/layout/VerticalCurvedList"/>
    <dgm:cxn modelId="{95F97476-A1B4-40D6-B186-45203B0E00A1}" type="presParOf" srcId="{FCAEEE5A-86C5-4F87-860F-3D2F0AD40BF3}" destId="{5092332B-85D6-44FD-9A5C-D7585DFB4412}" srcOrd="9" destOrd="0" presId="urn:microsoft.com/office/officeart/2008/layout/VerticalCurvedList"/>
    <dgm:cxn modelId="{6B758387-28BE-4AB4-906B-5FB7B7FBDF4B}" type="presParOf" srcId="{FCAEEE5A-86C5-4F87-860F-3D2F0AD40BF3}" destId="{33ED9869-463A-47BC-8779-125363A7EE97}" srcOrd="10" destOrd="0" presId="urn:microsoft.com/office/officeart/2008/layout/VerticalCurvedList"/>
    <dgm:cxn modelId="{65DD4228-F2BD-491D-A5AC-A77C2BB577DF}" type="presParOf" srcId="{33ED9869-463A-47BC-8779-125363A7EE97}" destId="{5FBC40CF-18D4-412C-9D94-B044B4FF75AA}" srcOrd="0" destOrd="0" presId="urn:microsoft.com/office/officeart/2008/layout/VerticalCurvedList"/>
    <dgm:cxn modelId="{78E6F777-2ACA-4AF9-86CB-C64C6909920F}" type="presParOf" srcId="{FCAEEE5A-86C5-4F87-860F-3D2F0AD40BF3}" destId="{78CD858D-61FD-4094-9392-86D0B6A59933}" srcOrd="11" destOrd="0" presId="urn:microsoft.com/office/officeart/2008/layout/VerticalCurvedList"/>
    <dgm:cxn modelId="{B495E7ED-72A5-4B59-923C-AC8AA8B23916}" type="presParOf" srcId="{FCAEEE5A-86C5-4F87-860F-3D2F0AD40BF3}" destId="{1C449013-BC1F-46C2-A1C6-54807C584CED}" srcOrd="12" destOrd="0" presId="urn:microsoft.com/office/officeart/2008/layout/VerticalCurvedList"/>
    <dgm:cxn modelId="{09751223-9CF0-4A5C-929F-5D6703FD9403}" type="presParOf" srcId="{1C449013-BC1F-46C2-A1C6-54807C584CED}" destId="{9082B4E8-8B6D-477C-A2C5-6427EE9CFA0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5ED38-30B9-493F-83F4-CBFD8ADD257D}">
      <dsp:nvSpPr>
        <dsp:cNvPr id="0" name=""/>
        <dsp:cNvSpPr/>
      </dsp:nvSpPr>
      <dsp:spPr>
        <a:xfrm>
          <a:off x="-6343402" y="-970312"/>
          <a:ext cx="7550580" cy="7550580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12700" cap="flat" cmpd="sng" algn="ctr">
          <a:solidFill>
            <a:schemeClr val="tx1">
              <a:lumMod val="75000"/>
              <a:lumOff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FCB20-F0C5-4E06-B410-162CEF52CAB1}">
      <dsp:nvSpPr>
        <dsp:cNvPr id="0" name=""/>
        <dsp:cNvSpPr/>
      </dsp:nvSpPr>
      <dsp:spPr>
        <a:xfrm>
          <a:off x="449415" y="340779"/>
          <a:ext cx="10319616" cy="499897"/>
        </a:xfrm>
        <a:prstGeom prst="homePlate">
          <a:avLst/>
        </a:prstGeom>
        <a:solidFill>
          <a:srgbClr val="668CD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802" tIns="55880" rIns="55880" bIns="558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200" b="1" kern="1200" dirty="0"/>
            <a:t>Refuerzo de carácter singular y de la identidad de la Formación para el Empleo</a:t>
          </a:r>
        </a:p>
      </dsp:txBody>
      <dsp:txXfrm>
        <a:off x="449415" y="340779"/>
        <a:ext cx="10194642" cy="499897"/>
      </dsp:txXfrm>
    </dsp:sp>
    <dsp:sp modelId="{DBCDF635-3F21-4285-B23D-23BC13354A9D}">
      <dsp:nvSpPr>
        <dsp:cNvPr id="0" name=""/>
        <dsp:cNvSpPr/>
      </dsp:nvSpPr>
      <dsp:spPr>
        <a:xfrm>
          <a:off x="199466" y="340779"/>
          <a:ext cx="499897" cy="4998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14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C7A648-0372-474D-8839-FBDC4648CB5F}">
      <dsp:nvSpPr>
        <dsp:cNvPr id="0" name=""/>
        <dsp:cNvSpPr/>
      </dsp:nvSpPr>
      <dsp:spPr>
        <a:xfrm>
          <a:off x="935237" y="1226591"/>
          <a:ext cx="9833793" cy="499897"/>
        </a:xfrm>
        <a:prstGeom prst="homePlate">
          <a:avLst/>
        </a:prstGeom>
        <a:solidFill>
          <a:srgbClr val="F2A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802" tIns="55880" rIns="55880" bIns="558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200" b="1" kern="1200" dirty="0"/>
            <a:t>Mejora de su imagen social y de su valor reputacional</a:t>
          </a:r>
        </a:p>
      </dsp:txBody>
      <dsp:txXfrm>
        <a:off x="935237" y="1226591"/>
        <a:ext cx="9708819" cy="499897"/>
      </dsp:txXfrm>
    </dsp:sp>
    <dsp:sp modelId="{190F5972-7592-43BB-B00F-D8CB2490EF09}">
      <dsp:nvSpPr>
        <dsp:cNvPr id="0" name=""/>
        <dsp:cNvSpPr/>
      </dsp:nvSpPr>
      <dsp:spPr>
        <a:xfrm>
          <a:off x="685288" y="1226591"/>
          <a:ext cx="499897" cy="4998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2A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2C1AF-5425-42B7-8453-739FA9C42F75}">
      <dsp:nvSpPr>
        <dsp:cNvPr id="0" name=""/>
        <dsp:cNvSpPr/>
      </dsp:nvSpPr>
      <dsp:spPr>
        <a:xfrm>
          <a:off x="1157391" y="2112403"/>
          <a:ext cx="9611639" cy="499897"/>
        </a:xfrm>
        <a:prstGeom prst="homePlate">
          <a:avLst/>
        </a:prstGeom>
        <a:solidFill>
          <a:srgbClr val="5C2A0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802" tIns="55880" rIns="55880" bIns="558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200" b="1" kern="1200" dirty="0">
              <a:solidFill>
                <a:schemeClr val="bg1"/>
              </a:solidFill>
            </a:rPr>
            <a:t>Avance en la colaboración institucional: Público/Público; Público/Privada</a:t>
          </a:r>
        </a:p>
      </dsp:txBody>
      <dsp:txXfrm>
        <a:off x="1157391" y="2112403"/>
        <a:ext cx="9486665" cy="499897"/>
      </dsp:txXfrm>
    </dsp:sp>
    <dsp:sp modelId="{9409FAA2-FF3E-4FD7-B4E2-8D081759FAC9}">
      <dsp:nvSpPr>
        <dsp:cNvPr id="0" name=""/>
        <dsp:cNvSpPr/>
      </dsp:nvSpPr>
      <dsp:spPr>
        <a:xfrm>
          <a:off x="907443" y="2112403"/>
          <a:ext cx="499897" cy="4998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4F58F8-2AEF-460E-AB8C-4DD1BD2F56EB}">
      <dsp:nvSpPr>
        <dsp:cNvPr id="0" name=""/>
        <dsp:cNvSpPr/>
      </dsp:nvSpPr>
      <dsp:spPr>
        <a:xfrm>
          <a:off x="1157391" y="2997654"/>
          <a:ext cx="9611639" cy="499897"/>
        </a:xfrm>
        <a:prstGeom prst="homePlate">
          <a:avLst/>
        </a:prstGeom>
        <a:solidFill>
          <a:srgbClr val="00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80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/>
            <a:t>Incremento del número de actores y apertura a nuevos mercados</a:t>
          </a:r>
        </a:p>
      </dsp:txBody>
      <dsp:txXfrm>
        <a:off x="1157391" y="2997654"/>
        <a:ext cx="9486665" cy="499897"/>
      </dsp:txXfrm>
    </dsp:sp>
    <dsp:sp modelId="{8FE76653-AC68-4AB7-ADA2-9C17942F15DC}">
      <dsp:nvSpPr>
        <dsp:cNvPr id="0" name=""/>
        <dsp:cNvSpPr/>
      </dsp:nvSpPr>
      <dsp:spPr>
        <a:xfrm>
          <a:off x="907443" y="2997654"/>
          <a:ext cx="499897" cy="4998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92332B-85D6-44FD-9A5C-D7585DFB4412}">
      <dsp:nvSpPr>
        <dsp:cNvPr id="0" name=""/>
        <dsp:cNvSpPr/>
      </dsp:nvSpPr>
      <dsp:spPr>
        <a:xfrm>
          <a:off x="968574" y="3887051"/>
          <a:ext cx="9833793" cy="499897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80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>
              <a:solidFill>
                <a:schemeClr val="bg1"/>
              </a:solidFill>
            </a:rPr>
            <a:t>Desarrollo de nuevos proyectos e iniciativas</a:t>
          </a:r>
        </a:p>
      </dsp:txBody>
      <dsp:txXfrm>
        <a:off x="968574" y="3887051"/>
        <a:ext cx="9708819" cy="499897"/>
      </dsp:txXfrm>
    </dsp:sp>
    <dsp:sp modelId="{5FBC40CF-18D4-412C-9D94-B044B4FF75AA}">
      <dsp:nvSpPr>
        <dsp:cNvPr id="0" name=""/>
        <dsp:cNvSpPr/>
      </dsp:nvSpPr>
      <dsp:spPr>
        <a:xfrm>
          <a:off x="685288" y="3910280"/>
          <a:ext cx="499897" cy="4998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D858D-61FD-4094-9392-86D0B6A59933}">
      <dsp:nvSpPr>
        <dsp:cNvPr id="0" name=""/>
        <dsp:cNvSpPr/>
      </dsp:nvSpPr>
      <dsp:spPr>
        <a:xfrm>
          <a:off x="449415" y="4769863"/>
          <a:ext cx="10319616" cy="498728"/>
        </a:xfrm>
        <a:prstGeom prst="homePlat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80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bg1"/>
              </a:solidFill>
            </a:rPr>
            <a:t>Impulso a la vertebración y estructuración del sector de la FPE</a:t>
          </a:r>
        </a:p>
      </dsp:txBody>
      <dsp:txXfrm>
        <a:off x="449415" y="4769863"/>
        <a:ext cx="10194934" cy="498728"/>
      </dsp:txXfrm>
    </dsp:sp>
    <dsp:sp modelId="{9082B4E8-8B6D-477C-A2C5-6427EE9CFA0D}">
      <dsp:nvSpPr>
        <dsp:cNvPr id="0" name=""/>
        <dsp:cNvSpPr/>
      </dsp:nvSpPr>
      <dsp:spPr>
        <a:xfrm>
          <a:off x="200053" y="4769865"/>
          <a:ext cx="498723" cy="4987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8583A-D7A1-490E-9326-BF6E3C5CDB3A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FF89E-629D-43EA-8063-2C01568820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042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FF89E-629D-43EA-8063-2C01568820C1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1952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FF89E-629D-43EA-8063-2C01568820C1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98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-116674" y="5119543"/>
            <a:ext cx="6761216" cy="5420486"/>
          </a:xfrm>
        </p:spPr>
        <p:txBody>
          <a:bodyPr/>
          <a:lstStyle/>
          <a:p>
            <a:endParaRPr lang="es-ES" sz="1200" baseline="0" dirty="0"/>
          </a:p>
        </p:txBody>
      </p:sp>
    </p:spTree>
    <p:extLst>
      <p:ext uri="{BB962C8B-B14F-4D97-AF65-F5344CB8AC3E}">
        <p14:creationId xmlns:p14="http://schemas.microsoft.com/office/powerpoint/2010/main" val="974209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FF89E-629D-43EA-8063-2C01568820C1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7395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198345" y="4941078"/>
            <a:ext cx="6539536" cy="5766921"/>
          </a:xfrm>
        </p:spPr>
        <p:txBody>
          <a:bodyPr/>
          <a:lstStyle/>
          <a:p>
            <a:pPr lvl="1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924085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198345" y="4941078"/>
            <a:ext cx="6539536" cy="5766921"/>
          </a:xfrm>
        </p:spPr>
        <p:txBody>
          <a:bodyPr/>
          <a:lstStyle/>
          <a:p>
            <a:pPr lvl="1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921526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FF89E-629D-43EA-8063-2C01568820C1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2129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FF89E-629D-43EA-8063-2C01568820C1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2316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610D84-6B14-4B77-A83F-92E8AC636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11C1ED-7332-4524-BC57-985B304172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C31CD2-A40D-45F4-B927-C8A55ADF8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B9EE-12EF-464D-9CD0-E797D1AEF2D8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A724CB-07E2-467C-9B11-809ACE004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74ECAC-B423-46CD-B4AF-FD712ADB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B76F-6269-4272-84C7-5B0414836A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1550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207F31-22E5-4D84-9E44-8BFE7610C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F9E63A-12DC-4D88-9BB0-D809DD89A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1878AE-1BA3-48E1-B3B8-EE530DB3A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B9EE-12EF-464D-9CD0-E797D1AEF2D8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5C1BBE-FBEE-4361-A149-87AE1DAD4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DDD753-17C3-4EA0-8312-C05510E2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B76F-6269-4272-84C7-5B0414836A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384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D527BE-8DBA-49A4-8378-E89BB5A5C5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78541A-1DAD-4575-90E4-3D5E14E76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2D1518-61A1-4EBC-AC23-6CF715E6C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B9EE-12EF-464D-9CD0-E797D1AEF2D8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67C2BC-7EF3-45F3-B595-53F017E69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9C4AE9-2ECE-418F-BDA8-DBA769F81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B76F-6269-4272-84C7-5B0414836A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0103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13F461-1797-469A-BBAA-DDE841DB4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1E9EDA7-C408-422B-8E26-50E76978B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764D7B-A009-4A9D-BE42-9953D7B5D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7E2B6-E102-41B5-9F82-921F6535156C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37F9B5-930B-4E22-A3E3-1337A1A05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BA48AC-20FD-4241-9510-21CC663A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EA0F-81E5-40F9-B9C3-34F08785DF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9164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B52431-A966-416F-8453-339CF90A5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ABD144-7402-41E0-94F1-729FB8D38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7E2B6-E102-41B5-9F82-921F6535156C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122AD7-4804-4B13-B33A-CC641D8E5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C611FF-765C-4152-9E62-67EE1333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EA0F-81E5-40F9-B9C3-34F08785DF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502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D57F72-43E4-4636-BA00-05D544FC3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6F3065-CE3E-474B-A676-856EFD5FD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246362-C421-437D-A66F-D184F6114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7E2B6-E102-41B5-9F82-921F6535156C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25986F-4610-4647-B7F1-74AF478A3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EF7150-92DA-4979-B0D0-9150FE154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EA0F-81E5-40F9-B9C3-34F08785DF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0950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FE27A-BE1A-4716-BC15-4208B9CEF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1FB9B2-244B-4EE9-8CC8-AC491E07A8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D024BDD-7DF6-4A0E-8911-EE26AEAA7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CE9795-14AA-4A83-B6F6-16FB29DA7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7E2B6-E102-41B5-9F82-921F6535156C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D79B58-AA9C-4CAA-8A30-4608FD1F9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E42C94-A971-4F91-9FB0-DD53234D8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EA0F-81E5-40F9-B9C3-34F08785DF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6975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700CBC-FABB-490A-8DA1-C43530A47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48EA0F-F049-4812-B8C3-4D6A185C4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DA7AEBA-174B-4BAA-8456-0A869055E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45C47D7-1F86-493E-847B-E2A4AFE417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7FC42BB-08DF-49AA-8E92-6DD5E38453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50EF1EB-2F36-45A6-8136-5F462BA1F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7E2B6-E102-41B5-9F82-921F6535156C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3B699FC-027C-4119-AF04-08D6C5220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35F8B1-7E4F-417D-B8B8-16BF75683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EA0F-81E5-40F9-B9C3-34F08785DF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6935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E8F852-45BC-4FBD-BD3A-DCD8A71EE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CF8DF56-1189-4290-8B84-955F895A2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7E2B6-E102-41B5-9F82-921F6535156C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172B1A-3961-40B1-81C1-CAEF6D205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4E5F570-113D-41DA-BA99-77888025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EA0F-81E5-40F9-B9C3-34F08785DF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869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D73D9CA-B197-4792-A3B4-E899B9F8B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7E2B6-E102-41B5-9F82-921F6535156C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01349A1-D4D6-4A1D-9C57-40642F4A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3F484F2-4210-417C-B445-EA3B90DC1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EA0F-81E5-40F9-B9C3-34F08785DF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107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38E13B-7245-4268-85E7-0C58C1FB3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147FF8-144E-4A59-9C6E-37BE94B23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D191B0-F638-4DC7-AAE5-2654808E5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EE2936-0E40-4191-8275-8C4C7D306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7E2B6-E102-41B5-9F82-921F6535156C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D464C9-F0DE-4EF7-97F8-11B434888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5C4CA9-1EAC-4F17-9712-680C9C4CB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EA0F-81E5-40F9-B9C3-34F08785DF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26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5AE4DD-DC01-4F4C-B301-6C144088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55958D-C972-48C6-99C0-77D35C443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5C05D4-9A04-4C8E-AA7A-31D4FBB48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B9EE-12EF-464D-9CD0-E797D1AEF2D8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04C092-9673-4CD0-B367-3715B8D09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0E8E65-50A5-4D36-8B75-41BA52A37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B76F-6269-4272-84C7-5B0414836A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4038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7A1B70-01BD-4EED-A72B-C2336DF69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59673D5-E867-4207-BD25-92F0C6C70C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D9417D-5617-4011-99A6-C67099552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1459C8-E4E7-480F-9121-8CEA4D44A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7E2B6-E102-41B5-9F82-921F6535156C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36C18C-CF24-410B-93CF-04104778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DF3DDB-B118-48CE-9ABE-596284BB9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EA0F-81E5-40F9-B9C3-34F08785DF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214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EF0CF-5750-4C50-9E71-0EFBA938A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97EFB3C-2B2E-4273-94BE-AF5698312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B8AEEC-6864-458B-9C83-089E242AE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7E2B6-E102-41B5-9F82-921F6535156C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A1E219-5806-4BB1-BBA3-282A10368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757B07-7990-409E-A0A4-BD93B9FF8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EA0F-81E5-40F9-B9C3-34F08785DF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132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4585B67-02EF-4D53-8336-7207B4F4AC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1616AF-B0A0-4C75-870E-64A9BDFC3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625707-AA53-49E3-BA70-BDA009C1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7E2B6-E102-41B5-9F82-921F6535156C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97B7C1-BE30-4AFE-9B68-0EB921707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14CF1C-3475-4EB7-B5F4-5C15966AF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EA0F-81E5-40F9-B9C3-34F08785DF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999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cualquiera + Subtítulo + Fo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8">
            <a:extLst>
              <a:ext uri="{FF2B5EF4-FFF2-40B4-BE49-F238E27FC236}">
                <a16:creationId xmlns:a16="http://schemas.microsoft.com/office/drawing/2014/main" id="{D8C96A8B-89C5-3948-875A-7650C447B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700" y="307059"/>
            <a:ext cx="10515600" cy="602528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rgbClr val="255EB3"/>
                </a:solidFill>
                <a:latin typeface="Montserrat" pitchFamily="2" charset="77"/>
              </a:defRPr>
            </a:lvl1pPr>
          </a:lstStyle>
          <a:p>
            <a:r>
              <a:rPr lang="es-ES" dirty="0"/>
              <a:t>Título cualquiera</a:t>
            </a:r>
          </a:p>
        </p:txBody>
      </p:sp>
      <p:sp>
        <p:nvSpPr>
          <p:cNvPr id="4" name="Marcador de texto 13">
            <a:extLst>
              <a:ext uri="{FF2B5EF4-FFF2-40B4-BE49-F238E27FC236}">
                <a16:creationId xmlns:a16="http://schemas.microsoft.com/office/drawing/2014/main" id="{D37CEBBE-3DB3-0E47-B7BE-590B73EB21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4699" y="909588"/>
            <a:ext cx="10515599" cy="712673"/>
          </a:xfrm>
          <a:prstGeom prst="rect">
            <a:avLst/>
          </a:prstGeom>
        </p:spPr>
        <p:txBody>
          <a:bodyPr/>
          <a:lstStyle>
            <a:lvl1pPr algn="l">
              <a:defRPr sz="1333" cap="none" baseline="0">
                <a:solidFill>
                  <a:schemeClr val="bg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" dirty="0"/>
              <a:t>Subtítulo cualquiera</a:t>
            </a:r>
          </a:p>
        </p:txBody>
      </p:sp>
    </p:spTree>
    <p:extLst>
      <p:ext uri="{BB962C8B-B14F-4D97-AF65-F5344CB8AC3E}">
        <p14:creationId xmlns:p14="http://schemas.microsoft.com/office/powerpoint/2010/main" val="227672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183C9B-7790-46C4-BDFA-34C078615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7AC183-2336-4078-A03C-7EE5CF912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4669B4-D8E0-4E5E-B005-262DA8C27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B9EE-12EF-464D-9CD0-E797D1AEF2D8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A5B4A7-469B-41E3-9D98-B3D2B5381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B3B808-7202-4EFD-9541-78A3E109D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B76F-6269-4272-84C7-5B0414836A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060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E237CA-FDE8-4B13-826B-9A3616C79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668C2F-CCA8-412C-B06E-116D99798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C3E603B-3F34-42D7-842D-2D3C2CC48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992BC5-5632-4A04-AFBD-AB0C15D5C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B9EE-12EF-464D-9CD0-E797D1AEF2D8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892069-B229-4FFD-B6FB-822612B82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8F553E-70F4-464C-AC84-DE5B01F33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B76F-6269-4272-84C7-5B0414836A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688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14175F-3493-4605-A091-FE5C91862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265D2B-CCC5-409F-BD41-42E32BB79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106974-8E82-4521-A5CC-FF0EE594F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471C1A3-54C0-462C-91AC-A099A68625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CE0DAC8-7D39-4D37-99CA-8D329BB73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C97620-887D-4255-B325-FDEAA96C2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B9EE-12EF-464D-9CD0-E797D1AEF2D8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FF80EC5-D672-4417-B2A3-B57660B88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ACA5B72-5B89-4821-8405-196D09891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B76F-6269-4272-84C7-5B0414836A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09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AA9F2FF-75FE-43CD-AFAB-D15A0B6EA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B9EE-12EF-464D-9CD0-E797D1AEF2D8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11F53BC-1899-4FD7-9B32-8B2ED8D9F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6DC6856-EAD0-47AE-A734-FDDC193DE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B76F-6269-4272-84C7-5B0414836AF9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808C73B-A7A1-4668-9FD7-B03726454C9F}"/>
              </a:ext>
            </a:extLst>
          </p:cNvPr>
          <p:cNvSpPr/>
          <p:nvPr userDrawn="1"/>
        </p:nvSpPr>
        <p:spPr>
          <a:xfrm>
            <a:off x="0" y="681037"/>
            <a:ext cx="6595872" cy="14801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06B931AE-F366-4E9D-A979-A85645FC49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24" y="93844"/>
            <a:ext cx="2704831" cy="54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1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FFE8618-3457-4D72-874C-021BE2434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B9EE-12EF-464D-9CD0-E797D1AEF2D8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52F0BE3-BB33-4F86-95EA-79C2D3D0C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B59E29E-8FD6-45DA-9FB3-FCE7D92F3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B76F-6269-4272-84C7-5B0414836AF9}" type="slidenum">
              <a:rPr lang="es-ES" smtClean="0"/>
              <a:t>‹Nº›</a:t>
            </a:fld>
            <a:endParaRPr lang="es-ES"/>
          </a:p>
        </p:txBody>
      </p:sp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3AC096DE-1C41-47F5-AD4F-FCFC229A6D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888" y="55743"/>
            <a:ext cx="4233168" cy="84913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F26E49C-7870-4BFA-8653-2E06A971D3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3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970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59B3C-0E63-4ACF-BA30-525BC7A18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C79206-3BE2-4319-8E71-6EFEBA0BA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DA9FDE-DAB8-4BEE-8D0C-C64171909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673CD9-A4EB-403F-A760-DEA83B26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B9EE-12EF-464D-9CD0-E797D1AEF2D8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DCCF57-E9B1-4DE9-900F-FE28AAB12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C31C99-12DC-4459-9DAA-6352D8319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B76F-6269-4272-84C7-5B0414836A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732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3E72A2-2466-4781-ADFE-EFE86DC8A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35A1C24-F12C-4728-BF43-85D87F0060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236453-CABB-446B-A712-CF761DBD6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186FF8-F82A-4F65-B40C-A38427F9A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B9EE-12EF-464D-9CD0-E797D1AEF2D8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22F5BC-DD0F-49AA-8B3B-9F75844CC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2E7BF3-AAFB-4E75-85A1-5AA30A40A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B76F-6269-4272-84C7-5B0414836A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3245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C79D1FC-F5CF-476B-8500-E0451F5A0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9E817E-3E6A-4A0F-888D-5307668C1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B0E132-81EC-4AA0-9977-580B40343F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5B9EE-12EF-464D-9CD0-E797D1AEF2D8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1B4EB-B5D4-4431-8721-EA12D3134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A950D1-006F-4574-8C84-733530DE9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0B76F-6269-4272-84C7-5B0414836A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02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D46809-9D4F-41F8-A9C2-57292D9D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E695E9-E628-45EF-97AC-158308DB84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7E2B6-E102-41B5-9F82-921F6535156C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316065-79B0-461C-9EAF-CF12F8E1A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3A9204-DA5F-4BF1-8CD1-977EDB5D5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9EA0F-81E5-40F9-B9C3-34F08785DF5B}" type="slidenum">
              <a:rPr lang="es-ES" smtClean="0"/>
              <a:t>‹Nº›</a:t>
            </a:fld>
            <a:endParaRPr lang="es-ES"/>
          </a:p>
        </p:txBody>
      </p:sp>
      <p:pic>
        <p:nvPicPr>
          <p:cNvPr id="11" name="Imagen 10" descr="Texto&#10;&#10;Descripción generada automáticamente">
            <a:extLst>
              <a:ext uri="{FF2B5EF4-FFF2-40B4-BE49-F238E27FC236}">
                <a16:creationId xmlns:a16="http://schemas.microsoft.com/office/drawing/2014/main" id="{6B2C1C59-F987-4968-BA28-21B3A0BABFE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24" y="93844"/>
            <a:ext cx="2704831" cy="54256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1EFE43D-58BC-4488-BB7B-76DD17FF906E}"/>
              </a:ext>
            </a:extLst>
          </p:cNvPr>
          <p:cNvSpPr/>
          <p:nvPr userDrawn="1"/>
        </p:nvSpPr>
        <p:spPr>
          <a:xfrm>
            <a:off x="0" y="681037"/>
            <a:ext cx="4584192" cy="99251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06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27D88B3B-462B-4AE0-BD83-575D70E70B6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0E9D1931-E106-834F-8007-26E311AAC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98B2097D-BEEB-4679-8290-75B4BAE59282}"/>
                </a:ext>
              </a:extLst>
            </p:cNvPr>
            <p:cNvSpPr txBox="1"/>
            <p:nvPr/>
          </p:nvSpPr>
          <p:spPr>
            <a:xfrm>
              <a:off x="5399314" y="3542603"/>
              <a:ext cx="590441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2000" spc="100" dirty="0">
                  <a:solidFill>
                    <a:srgbClr val="1E22B9"/>
                  </a:solidFill>
                  <a:latin typeface="+mj-lt"/>
                </a:rPr>
                <a:t>GRANDES CAMBIOS, GRANDES OPORTUNIDADES</a:t>
              </a:r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BE85D354-006C-4560-A6AC-86E7DB6A4565}"/>
              </a:ext>
            </a:extLst>
          </p:cNvPr>
          <p:cNvSpPr/>
          <p:nvPr/>
        </p:nvSpPr>
        <p:spPr>
          <a:xfrm>
            <a:off x="1177047" y="3942713"/>
            <a:ext cx="9873573" cy="400110"/>
          </a:xfrm>
          <a:prstGeom prst="rect">
            <a:avLst/>
          </a:prstGeom>
          <a:solidFill>
            <a:srgbClr val="001D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pc="600" dirty="0">
                <a:latin typeface="+mj-lt"/>
              </a:rPr>
              <a:t>I SALÓN INTERNACIONAL DE LA FORMACIÓN PARA EL EMPLEO</a:t>
            </a:r>
          </a:p>
        </p:txBody>
      </p:sp>
    </p:spTree>
    <p:extLst>
      <p:ext uri="{BB962C8B-B14F-4D97-AF65-F5344CB8AC3E}">
        <p14:creationId xmlns:p14="http://schemas.microsoft.com/office/powerpoint/2010/main" val="1119119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593280E2-0857-4C7B-8D14-00380D3AEEB4}"/>
              </a:ext>
            </a:extLst>
          </p:cNvPr>
          <p:cNvSpPr txBox="1">
            <a:spLocks/>
          </p:cNvSpPr>
          <p:nvPr/>
        </p:nvSpPr>
        <p:spPr>
          <a:xfrm>
            <a:off x="231113" y="223916"/>
            <a:ext cx="9294725" cy="360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rgbClr val="255EB3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s-ES_tradnl" sz="4000" b="1" dirty="0">
                <a:solidFill>
                  <a:srgbClr val="001489"/>
                </a:solidFill>
                <a:latin typeface="+mn-lt"/>
              </a:rPr>
              <a:t>Área de exposición</a:t>
            </a:r>
            <a:endParaRPr lang="es-ES" sz="4000" b="1" dirty="0">
              <a:solidFill>
                <a:srgbClr val="001489"/>
              </a:solidFill>
              <a:latin typeface="+mn-lt"/>
            </a:endParaRPr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97AB92DB-FE63-4A14-8E80-1E251D2D839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0"/>
          <a:stretch/>
        </p:blipFill>
        <p:spPr>
          <a:xfrm>
            <a:off x="231113" y="1110934"/>
            <a:ext cx="5548529" cy="3555790"/>
          </a:xfrm>
          <a:prstGeom prst="rect">
            <a:avLst/>
          </a:prstGeom>
        </p:spPr>
      </p:pic>
      <p:pic>
        <p:nvPicPr>
          <p:cNvPr id="4" name="object 3">
            <a:extLst>
              <a:ext uri="{FF2B5EF4-FFF2-40B4-BE49-F238E27FC236}">
                <a16:creationId xmlns:a16="http://schemas.microsoft.com/office/drawing/2014/main" id="{3F566792-DC1D-44C9-9464-798F88E2A1A5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9" r="11100"/>
          <a:stretch/>
        </p:blipFill>
        <p:spPr>
          <a:xfrm>
            <a:off x="6096000" y="2699365"/>
            <a:ext cx="5886450" cy="393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38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268224" y="117400"/>
            <a:ext cx="10515600" cy="51700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001489"/>
                </a:solidFill>
                <a:latin typeface="+mn-lt"/>
              </a:rPr>
              <a:t>Motivación y propósito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38A3C376-C504-466D-8446-6014B484319F}"/>
              </a:ext>
            </a:extLst>
          </p:cNvPr>
          <p:cNvCxnSpPr>
            <a:cxnSpLocks/>
          </p:cNvCxnSpPr>
          <p:nvPr/>
        </p:nvCxnSpPr>
        <p:spPr>
          <a:xfrm flipV="1">
            <a:off x="3301317" y="4101754"/>
            <a:ext cx="1012364" cy="381827"/>
          </a:xfrm>
          <a:prstGeom prst="straightConnector1">
            <a:avLst/>
          </a:prstGeom>
          <a:ln w="63500">
            <a:solidFill>
              <a:srgbClr val="F2A9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63FD5B43-3986-48C1-8969-26E7C5E826DD}"/>
              </a:ext>
            </a:extLst>
          </p:cNvPr>
          <p:cNvCxnSpPr>
            <a:cxnSpLocks/>
          </p:cNvCxnSpPr>
          <p:nvPr/>
        </p:nvCxnSpPr>
        <p:spPr>
          <a:xfrm flipV="1">
            <a:off x="6096000" y="4185023"/>
            <a:ext cx="0" cy="627888"/>
          </a:xfrm>
          <a:prstGeom prst="straightConnector1">
            <a:avLst/>
          </a:prstGeom>
          <a:ln w="635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A2656C42-E060-4883-9C14-484072312EEE}"/>
              </a:ext>
            </a:extLst>
          </p:cNvPr>
          <p:cNvCxnSpPr>
            <a:cxnSpLocks/>
          </p:cNvCxnSpPr>
          <p:nvPr/>
        </p:nvCxnSpPr>
        <p:spPr>
          <a:xfrm>
            <a:off x="3641182" y="2332040"/>
            <a:ext cx="747043" cy="453906"/>
          </a:xfrm>
          <a:prstGeom prst="straightConnector1">
            <a:avLst/>
          </a:prstGeom>
          <a:ln w="63500">
            <a:solidFill>
              <a:srgbClr val="668CD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89C24D22-7D47-4A21-AC7C-06C75770D762}"/>
              </a:ext>
            </a:extLst>
          </p:cNvPr>
          <p:cNvCxnSpPr>
            <a:cxnSpLocks/>
          </p:cNvCxnSpPr>
          <p:nvPr/>
        </p:nvCxnSpPr>
        <p:spPr>
          <a:xfrm flipH="1">
            <a:off x="7786636" y="2269651"/>
            <a:ext cx="748800" cy="453600"/>
          </a:xfrm>
          <a:prstGeom prst="straightConnector1">
            <a:avLst/>
          </a:prstGeom>
          <a:ln w="63500">
            <a:solidFill>
              <a:srgbClr val="0099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upo 39">
            <a:extLst>
              <a:ext uri="{FF2B5EF4-FFF2-40B4-BE49-F238E27FC236}">
                <a16:creationId xmlns:a16="http://schemas.microsoft.com/office/drawing/2014/main" id="{C36E4826-BD17-4795-9DB3-1E6E5F33CA3E}"/>
              </a:ext>
            </a:extLst>
          </p:cNvPr>
          <p:cNvGrpSpPr/>
          <p:nvPr/>
        </p:nvGrpSpPr>
        <p:grpSpPr>
          <a:xfrm>
            <a:off x="4470311" y="2272798"/>
            <a:ext cx="3267461" cy="1749794"/>
            <a:chOff x="4516687" y="2895600"/>
            <a:chExt cx="3267461" cy="1749794"/>
          </a:xfrm>
        </p:grpSpPr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B9B535D8-B5C4-43C4-A35B-58E9A748DF68}"/>
                </a:ext>
              </a:extLst>
            </p:cNvPr>
            <p:cNvSpPr/>
            <p:nvPr/>
          </p:nvSpPr>
          <p:spPr>
            <a:xfrm>
              <a:off x="4516687" y="2895600"/>
              <a:ext cx="3267461" cy="1749794"/>
            </a:xfrm>
            <a:prstGeom prst="roundRect">
              <a:avLst/>
            </a:prstGeom>
            <a:solidFill>
              <a:srgbClr val="001489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9" name="Rectángulo: esquinas redondeadas 4">
              <a:extLst>
                <a:ext uri="{FF2B5EF4-FFF2-40B4-BE49-F238E27FC236}">
                  <a16:creationId xmlns:a16="http://schemas.microsoft.com/office/drawing/2014/main" id="{11C8B62D-6FA8-4981-9A44-2C17F0E5CD9A}"/>
                </a:ext>
              </a:extLst>
            </p:cNvPr>
            <p:cNvSpPr txBox="1"/>
            <p:nvPr/>
          </p:nvSpPr>
          <p:spPr>
            <a:xfrm>
              <a:off x="4528882" y="2981018"/>
              <a:ext cx="3255265" cy="15789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3000" b="1" u="none" kern="1200" dirty="0">
                  <a:solidFill>
                    <a:schemeClr val="bg1"/>
                  </a:solidFill>
                </a:rPr>
                <a:t>Evento global de referencia de la FPE</a:t>
              </a:r>
              <a:endParaRPr lang="es-ES" sz="30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EE4780FE-C464-41D0-AF89-7BC49D641FFD}"/>
              </a:ext>
            </a:extLst>
          </p:cNvPr>
          <p:cNvGrpSpPr/>
          <p:nvPr/>
        </p:nvGrpSpPr>
        <p:grpSpPr>
          <a:xfrm>
            <a:off x="1027393" y="1226871"/>
            <a:ext cx="2520000" cy="1188000"/>
            <a:chOff x="833991" y="1569788"/>
            <a:chExt cx="2520000" cy="1188000"/>
          </a:xfrm>
        </p:grpSpPr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372B9C2A-1504-4731-9D06-AE7122C61A4C}"/>
                </a:ext>
              </a:extLst>
            </p:cNvPr>
            <p:cNvSpPr/>
            <p:nvPr/>
          </p:nvSpPr>
          <p:spPr>
            <a:xfrm>
              <a:off x="833991" y="1569788"/>
              <a:ext cx="2520000" cy="1188000"/>
            </a:xfrm>
            <a:prstGeom prst="roundRect">
              <a:avLst/>
            </a:prstGeom>
            <a:solidFill>
              <a:srgbClr val="668CD0"/>
            </a:solidFill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23" name="Rectángulo: esquinas redondeadas 4">
              <a:extLst>
                <a:ext uri="{FF2B5EF4-FFF2-40B4-BE49-F238E27FC236}">
                  <a16:creationId xmlns:a16="http://schemas.microsoft.com/office/drawing/2014/main" id="{67F449D3-BB5F-4AEB-8F42-4B9E3E7ABD74}"/>
                </a:ext>
              </a:extLst>
            </p:cNvPr>
            <p:cNvSpPr txBox="1"/>
            <p:nvPr/>
          </p:nvSpPr>
          <p:spPr>
            <a:xfrm>
              <a:off x="841684" y="1575130"/>
              <a:ext cx="2504615" cy="11773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b="1" kern="1200" dirty="0"/>
                <a:t>Impacto de la FPE en competencias, competitividad y mercado de trabajo</a:t>
              </a:r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61946E1E-49FF-4442-A935-FF5330CA8264}"/>
              </a:ext>
            </a:extLst>
          </p:cNvPr>
          <p:cNvGrpSpPr/>
          <p:nvPr/>
        </p:nvGrpSpPr>
        <p:grpSpPr>
          <a:xfrm>
            <a:off x="8543128" y="1226871"/>
            <a:ext cx="2668932" cy="1188000"/>
            <a:chOff x="8394194" y="2302798"/>
            <a:chExt cx="2668932" cy="1188000"/>
          </a:xfrm>
        </p:grpSpPr>
        <p:sp>
          <p:nvSpPr>
            <p:cNvPr id="25" name="Rectángulo: esquinas redondeadas 24">
              <a:extLst>
                <a:ext uri="{FF2B5EF4-FFF2-40B4-BE49-F238E27FC236}">
                  <a16:creationId xmlns:a16="http://schemas.microsoft.com/office/drawing/2014/main" id="{3A16AF5B-96E2-4DF0-B4A8-CCA8D33974D7}"/>
                </a:ext>
              </a:extLst>
            </p:cNvPr>
            <p:cNvSpPr/>
            <p:nvPr/>
          </p:nvSpPr>
          <p:spPr>
            <a:xfrm>
              <a:off x="8468660" y="2302798"/>
              <a:ext cx="2520000" cy="1188000"/>
            </a:xfrm>
            <a:prstGeom prst="round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26" name="Rectángulo: esquinas redondeadas 4">
              <a:extLst>
                <a:ext uri="{FF2B5EF4-FFF2-40B4-BE49-F238E27FC236}">
                  <a16:creationId xmlns:a16="http://schemas.microsoft.com/office/drawing/2014/main" id="{F8656257-E12C-4CFA-AD9A-39AFC93E7CFE}"/>
                </a:ext>
              </a:extLst>
            </p:cNvPr>
            <p:cNvSpPr txBox="1"/>
            <p:nvPr/>
          </p:nvSpPr>
          <p:spPr>
            <a:xfrm>
              <a:off x="8394194" y="2405669"/>
              <a:ext cx="2668932" cy="9822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s-ES_tradnl" sz="2000" b="1" kern="1200" dirty="0"/>
                <a:t>Capacidad acreditada de iniciativa y 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_tradnl" sz="2000" b="1" kern="1200" dirty="0"/>
                <a:t>nuevos proyectos estratégicos</a:t>
              </a:r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BEFD5563-1CBF-4A1C-B149-05E7A6AD7FF5}"/>
              </a:ext>
            </a:extLst>
          </p:cNvPr>
          <p:cNvGrpSpPr/>
          <p:nvPr/>
        </p:nvGrpSpPr>
        <p:grpSpPr>
          <a:xfrm>
            <a:off x="561907" y="3948034"/>
            <a:ext cx="2739411" cy="1299410"/>
            <a:chOff x="670326" y="4651323"/>
            <a:chExt cx="2739411" cy="1299410"/>
          </a:xfrm>
        </p:grpSpPr>
        <p:sp>
          <p:nvSpPr>
            <p:cNvPr id="28" name="Rectángulo: esquinas redondeadas 27">
              <a:extLst>
                <a:ext uri="{FF2B5EF4-FFF2-40B4-BE49-F238E27FC236}">
                  <a16:creationId xmlns:a16="http://schemas.microsoft.com/office/drawing/2014/main" id="{F8B730FF-31CB-4BC6-B780-8D85E7A8DF3D}"/>
                </a:ext>
              </a:extLst>
            </p:cNvPr>
            <p:cNvSpPr/>
            <p:nvPr/>
          </p:nvSpPr>
          <p:spPr>
            <a:xfrm>
              <a:off x="780031" y="4707028"/>
              <a:ext cx="2520000" cy="1188000"/>
            </a:xfrm>
            <a:prstGeom prst="roundRect">
              <a:avLst/>
            </a:prstGeom>
            <a:solidFill>
              <a:srgbClr val="F2A900"/>
            </a:solidFill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29" name="Rectángulo: esquinas redondeadas 4">
              <a:extLst>
                <a:ext uri="{FF2B5EF4-FFF2-40B4-BE49-F238E27FC236}">
                  <a16:creationId xmlns:a16="http://schemas.microsoft.com/office/drawing/2014/main" id="{7A917E03-7C12-4391-8B6C-E16240BE8531}"/>
                </a:ext>
              </a:extLst>
            </p:cNvPr>
            <p:cNvSpPr txBox="1"/>
            <p:nvPr/>
          </p:nvSpPr>
          <p:spPr>
            <a:xfrm>
              <a:off x="670326" y="4651323"/>
              <a:ext cx="2739411" cy="12994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es-ES" sz="2000" b="1" kern="1200" dirty="0">
                  <a:solidFill>
                    <a:schemeClr val="bg1"/>
                  </a:solidFill>
                </a:rPr>
                <a:t>Posicionamiento y proyección </a:t>
              </a:r>
            </a:p>
            <a:p>
              <a:pPr marL="0" lvl="0" indent="0" algn="ctr" defTabSz="1066800"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es-ES" sz="2000" b="1" kern="1200" dirty="0">
                  <a:solidFill>
                    <a:schemeClr val="bg1"/>
                  </a:solidFill>
                </a:rPr>
                <a:t>internacional</a:t>
              </a:r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0EF5DF44-E6EA-4463-89E0-C29AF8BB8DC6}"/>
              </a:ext>
            </a:extLst>
          </p:cNvPr>
          <p:cNvGrpSpPr/>
          <p:nvPr/>
        </p:nvGrpSpPr>
        <p:grpSpPr>
          <a:xfrm>
            <a:off x="4782189" y="4939795"/>
            <a:ext cx="2643703" cy="1188000"/>
            <a:chOff x="4713125" y="5415968"/>
            <a:chExt cx="2643703" cy="1188000"/>
          </a:xfrm>
        </p:grpSpPr>
        <p:sp>
          <p:nvSpPr>
            <p:cNvPr id="31" name="Rectángulo: esquinas redondeadas 30">
              <a:extLst>
                <a:ext uri="{FF2B5EF4-FFF2-40B4-BE49-F238E27FC236}">
                  <a16:creationId xmlns:a16="http://schemas.microsoft.com/office/drawing/2014/main" id="{D2D47382-9A20-4017-A41F-8B7EDC87B324}"/>
                </a:ext>
              </a:extLst>
            </p:cNvPr>
            <p:cNvSpPr/>
            <p:nvPr/>
          </p:nvSpPr>
          <p:spPr>
            <a:xfrm>
              <a:off x="4774976" y="5415968"/>
              <a:ext cx="2520000" cy="11880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32" name="Rectángulo: esquinas redondeadas 4">
              <a:extLst>
                <a:ext uri="{FF2B5EF4-FFF2-40B4-BE49-F238E27FC236}">
                  <a16:creationId xmlns:a16="http://schemas.microsoft.com/office/drawing/2014/main" id="{704C07A4-4972-4375-86B0-FBB6F42180A4}"/>
                </a:ext>
              </a:extLst>
            </p:cNvPr>
            <p:cNvSpPr txBox="1"/>
            <p:nvPr/>
          </p:nvSpPr>
          <p:spPr>
            <a:xfrm>
              <a:off x="4713125" y="5464528"/>
              <a:ext cx="2643703" cy="10908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11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b="1" kern="1200" dirty="0"/>
                <a:t>Afrontar los retos y oportunidades de la digitalización</a:t>
              </a:r>
            </a:p>
          </p:txBody>
        </p: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3D90EB44-8210-4CD6-ADD3-300F95D746CC}"/>
              </a:ext>
            </a:extLst>
          </p:cNvPr>
          <p:cNvGrpSpPr/>
          <p:nvPr/>
        </p:nvGrpSpPr>
        <p:grpSpPr>
          <a:xfrm>
            <a:off x="8884674" y="4098222"/>
            <a:ext cx="2671800" cy="1225982"/>
            <a:chOff x="8682786" y="4471252"/>
            <a:chExt cx="2671800" cy="1225982"/>
          </a:xfrm>
        </p:grpSpPr>
        <p:sp>
          <p:nvSpPr>
            <p:cNvPr id="34" name="Rectángulo: esquinas redondeadas 33">
              <a:extLst>
                <a:ext uri="{FF2B5EF4-FFF2-40B4-BE49-F238E27FC236}">
                  <a16:creationId xmlns:a16="http://schemas.microsoft.com/office/drawing/2014/main" id="{4F0C3B9A-FC22-44C8-8350-B691B8864D20}"/>
                </a:ext>
              </a:extLst>
            </p:cNvPr>
            <p:cNvSpPr/>
            <p:nvPr/>
          </p:nvSpPr>
          <p:spPr>
            <a:xfrm>
              <a:off x="8758686" y="4490243"/>
              <a:ext cx="2520000" cy="11880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35" name="Rectángulo: esquinas redondeadas 4">
              <a:extLst>
                <a:ext uri="{FF2B5EF4-FFF2-40B4-BE49-F238E27FC236}">
                  <a16:creationId xmlns:a16="http://schemas.microsoft.com/office/drawing/2014/main" id="{7A60187B-C3F6-4276-8650-1DC7E5CB89AF}"/>
                </a:ext>
              </a:extLst>
            </p:cNvPr>
            <p:cNvSpPr txBox="1"/>
            <p:nvPr/>
          </p:nvSpPr>
          <p:spPr>
            <a:xfrm>
              <a:off x="8682786" y="4471252"/>
              <a:ext cx="2671800" cy="12259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11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b="1" kern="1200" dirty="0"/>
                <a:t>Demandas y adaptaciones postcovid-19</a:t>
              </a:r>
            </a:p>
          </p:txBody>
        </p:sp>
      </p:grp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CE9107A7-8B3A-4D22-BB93-BBA712935B1F}"/>
              </a:ext>
            </a:extLst>
          </p:cNvPr>
          <p:cNvCxnSpPr>
            <a:cxnSpLocks/>
          </p:cNvCxnSpPr>
          <p:nvPr/>
        </p:nvCxnSpPr>
        <p:spPr>
          <a:xfrm flipH="1" flipV="1">
            <a:off x="7762605" y="4022592"/>
            <a:ext cx="1046169" cy="475877"/>
          </a:xfrm>
          <a:prstGeom prst="straightConnector1">
            <a:avLst/>
          </a:prstGeom>
          <a:ln w="63500">
            <a:solidFill>
              <a:schemeClr val="accent4">
                <a:lumMod val="75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BD861B11-A912-4CB9-83AF-0C77A7FE790E}"/>
              </a:ext>
            </a:extLst>
          </p:cNvPr>
          <p:cNvSpPr txBox="1"/>
          <p:nvPr/>
        </p:nvSpPr>
        <p:spPr>
          <a:xfrm flipH="1">
            <a:off x="373800" y="6278935"/>
            <a:ext cx="1146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1489"/>
                </a:solidFill>
              </a:rPr>
              <a:t>Actividad e instituciones de referencia en FPE 		 Evento global de referencia</a:t>
            </a:r>
          </a:p>
        </p:txBody>
      </p: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CF28737C-49DC-466F-90AC-E69BA7E96E1C}"/>
              </a:ext>
            </a:extLst>
          </p:cNvPr>
          <p:cNvCxnSpPr>
            <a:cxnSpLocks/>
          </p:cNvCxnSpPr>
          <p:nvPr/>
        </p:nvCxnSpPr>
        <p:spPr>
          <a:xfrm>
            <a:off x="6473725" y="6497160"/>
            <a:ext cx="952167" cy="0"/>
          </a:xfrm>
          <a:prstGeom prst="straightConnector1">
            <a:avLst/>
          </a:prstGeom>
          <a:ln w="63500">
            <a:solidFill>
              <a:srgbClr val="001489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9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>
            <a:extLst>
              <a:ext uri="{FF2B5EF4-FFF2-40B4-BE49-F238E27FC236}">
                <a16:creationId xmlns:a16="http://schemas.microsoft.com/office/drawing/2014/main" id="{35D5CD50-58E7-42C7-8928-EB5865ED4B1D}"/>
              </a:ext>
            </a:extLst>
          </p:cNvPr>
          <p:cNvSpPr txBox="1">
            <a:spLocks/>
          </p:cNvSpPr>
          <p:nvPr/>
        </p:nvSpPr>
        <p:spPr>
          <a:xfrm>
            <a:off x="353568" y="101996"/>
            <a:ext cx="7418388" cy="3603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rgbClr val="001489"/>
                </a:solidFill>
                <a:latin typeface="+mn-lt"/>
              </a:rPr>
              <a:t>Objetivos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8A2A860-1744-490F-A64C-1888F3218532}"/>
              </a:ext>
            </a:extLst>
          </p:cNvPr>
          <p:cNvSpPr txBox="1"/>
          <p:nvPr/>
        </p:nvSpPr>
        <p:spPr>
          <a:xfrm>
            <a:off x="149661" y="1535531"/>
            <a:ext cx="11888266" cy="930776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defPPr>
              <a:defRPr lang="es-ES"/>
            </a:defPPr>
            <a:lvl1pPr algn="ctr"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sz="4800" dirty="0">
                <a:solidFill>
                  <a:schemeClr val="bg1"/>
                </a:solidFill>
              </a:rPr>
              <a:t>Impulsar el desarrollo y extensión de la FPE</a:t>
            </a:r>
          </a:p>
        </p:txBody>
      </p:sp>
      <p:sp>
        <p:nvSpPr>
          <p:cNvPr id="9" name="Diagrama de flujo: conector fuera de página 8">
            <a:extLst>
              <a:ext uri="{FF2B5EF4-FFF2-40B4-BE49-F238E27FC236}">
                <a16:creationId xmlns:a16="http://schemas.microsoft.com/office/drawing/2014/main" id="{B2447E79-BD8D-484D-B953-1DFE17A14B8E}"/>
              </a:ext>
            </a:extLst>
          </p:cNvPr>
          <p:cNvSpPr/>
          <p:nvPr/>
        </p:nvSpPr>
        <p:spPr>
          <a:xfrm>
            <a:off x="167014" y="2973104"/>
            <a:ext cx="1800000" cy="3598383"/>
          </a:xfrm>
          <a:prstGeom prst="flowChartOffpageConnec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5">
                  <a:lumMod val="20000"/>
                  <a:lumOff val="80000"/>
                </a:schemeClr>
              </a:gs>
              <a:gs pos="100000">
                <a:srgbClr val="668CD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Diagrama de flujo: conector fuera de página 20">
            <a:extLst>
              <a:ext uri="{FF2B5EF4-FFF2-40B4-BE49-F238E27FC236}">
                <a16:creationId xmlns:a16="http://schemas.microsoft.com/office/drawing/2014/main" id="{364B9ACB-800C-4A39-9382-31B0045949C8}"/>
              </a:ext>
            </a:extLst>
          </p:cNvPr>
          <p:cNvSpPr/>
          <p:nvPr/>
        </p:nvSpPr>
        <p:spPr>
          <a:xfrm>
            <a:off x="2179203" y="2973105"/>
            <a:ext cx="1800000" cy="3598383"/>
          </a:xfrm>
          <a:prstGeom prst="flowChartOffpageConnec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60000"/>
                  <a:lumOff val="40000"/>
                </a:schemeClr>
              </a:gs>
              <a:gs pos="100000">
                <a:srgbClr val="F2A9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3" name="Diagrama de flujo: conector fuera de página 22">
            <a:extLst>
              <a:ext uri="{FF2B5EF4-FFF2-40B4-BE49-F238E27FC236}">
                <a16:creationId xmlns:a16="http://schemas.microsoft.com/office/drawing/2014/main" id="{E95209C0-45D2-4E95-9F4B-58F2561D13CB}"/>
              </a:ext>
            </a:extLst>
          </p:cNvPr>
          <p:cNvSpPr/>
          <p:nvPr/>
        </p:nvSpPr>
        <p:spPr>
          <a:xfrm>
            <a:off x="4187614" y="2973105"/>
            <a:ext cx="1800000" cy="3598383"/>
          </a:xfrm>
          <a:prstGeom prst="flowChartOffpageConnec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2">
                  <a:lumMod val="90000"/>
                </a:schemeClr>
              </a:gs>
              <a:gs pos="100000">
                <a:srgbClr val="5C2A0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Diagrama de flujo: conector fuera de página 24">
            <a:extLst>
              <a:ext uri="{FF2B5EF4-FFF2-40B4-BE49-F238E27FC236}">
                <a16:creationId xmlns:a16="http://schemas.microsoft.com/office/drawing/2014/main" id="{5FEFE160-273B-4FE2-980F-32A1E25CEA46}"/>
              </a:ext>
            </a:extLst>
          </p:cNvPr>
          <p:cNvSpPr/>
          <p:nvPr/>
        </p:nvSpPr>
        <p:spPr>
          <a:xfrm>
            <a:off x="6204384" y="2973105"/>
            <a:ext cx="1800000" cy="3598383"/>
          </a:xfrm>
          <a:prstGeom prst="flowChartOffpageConnec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6">
                  <a:lumMod val="40000"/>
                  <a:lumOff val="60000"/>
                </a:scheme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" name="Diagrama de flujo: conector fuera de página 25">
            <a:extLst>
              <a:ext uri="{FF2B5EF4-FFF2-40B4-BE49-F238E27FC236}">
                <a16:creationId xmlns:a16="http://schemas.microsoft.com/office/drawing/2014/main" id="{16893838-2BF1-484D-958F-F8D9D139E65D}"/>
              </a:ext>
            </a:extLst>
          </p:cNvPr>
          <p:cNvSpPr/>
          <p:nvPr/>
        </p:nvSpPr>
        <p:spPr>
          <a:xfrm>
            <a:off x="8221154" y="2973105"/>
            <a:ext cx="1800000" cy="3598383"/>
          </a:xfrm>
          <a:prstGeom prst="flowChartOffpageConnec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Diagrama de flujo: conector fuera de página 26">
            <a:extLst>
              <a:ext uri="{FF2B5EF4-FFF2-40B4-BE49-F238E27FC236}">
                <a16:creationId xmlns:a16="http://schemas.microsoft.com/office/drawing/2014/main" id="{8C33F8A2-277A-48DA-B9B2-9BC087EA63AF}"/>
              </a:ext>
            </a:extLst>
          </p:cNvPr>
          <p:cNvSpPr/>
          <p:nvPr/>
        </p:nvSpPr>
        <p:spPr>
          <a:xfrm>
            <a:off x="10224985" y="2973104"/>
            <a:ext cx="1800000" cy="3598383"/>
          </a:xfrm>
          <a:prstGeom prst="flowChartOffpageConnec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2">
                  <a:lumMod val="60000"/>
                  <a:lumOff val="40000"/>
                </a:scheme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A9EC078-8B8D-4605-BD65-3CD62324DBD2}"/>
              </a:ext>
            </a:extLst>
          </p:cNvPr>
          <p:cNvSpPr txBox="1"/>
          <p:nvPr/>
        </p:nvSpPr>
        <p:spPr>
          <a:xfrm>
            <a:off x="178719" y="3380132"/>
            <a:ext cx="17765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2800"/>
              </a:spcBef>
              <a:buClr>
                <a:srgbClr val="F2A900"/>
              </a:buClr>
              <a:buSzPct val="40000"/>
            </a:pPr>
            <a:r>
              <a:rPr lang="es-ES" sz="2000" b="1" dirty="0">
                <a:solidFill>
                  <a:srgbClr val="001489"/>
                </a:solidFill>
              </a:rPr>
              <a:t>Promover la adquisición de conocimientos y el intercambio de experiencias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E05AD8AE-E168-4C70-8C82-5E657FEA1FB8}"/>
              </a:ext>
            </a:extLst>
          </p:cNvPr>
          <p:cNvSpPr txBox="1"/>
          <p:nvPr/>
        </p:nvSpPr>
        <p:spPr>
          <a:xfrm>
            <a:off x="2132077" y="3380132"/>
            <a:ext cx="189425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2800"/>
              </a:spcBef>
              <a:buClr>
                <a:srgbClr val="F2A900"/>
              </a:buClr>
              <a:buSzPct val="40000"/>
            </a:pP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</a:rPr>
              <a:t>Favorecer la colaboración entre instituciones y agentes de la FPE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650BD90-3466-48CC-BE26-96395DA0DABE}"/>
              </a:ext>
            </a:extLst>
          </p:cNvPr>
          <p:cNvSpPr txBox="1"/>
          <p:nvPr/>
        </p:nvSpPr>
        <p:spPr>
          <a:xfrm>
            <a:off x="4167487" y="3380132"/>
            <a:ext cx="1800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2800"/>
              </a:spcBef>
              <a:buClr>
                <a:srgbClr val="F2A900"/>
              </a:buClr>
              <a:buSzPct val="40000"/>
            </a:pPr>
            <a:r>
              <a:rPr lang="es-ES" sz="2000" b="1" dirty="0">
                <a:solidFill>
                  <a:srgbClr val="5C2A08"/>
                </a:solidFill>
              </a:rPr>
              <a:t>Mostrar tendencias de futuro, nuevas metodologías y soluciones formativas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FA66DCC-1448-4954-82B6-94B49508432D}"/>
              </a:ext>
            </a:extLst>
          </p:cNvPr>
          <p:cNvSpPr txBox="1"/>
          <p:nvPr/>
        </p:nvSpPr>
        <p:spPr>
          <a:xfrm>
            <a:off x="6195132" y="3380132"/>
            <a:ext cx="18092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2800"/>
              </a:spcBef>
              <a:buClr>
                <a:srgbClr val="F2A900"/>
              </a:buClr>
              <a:buSzPct val="40000"/>
            </a:pPr>
            <a:r>
              <a:rPr lang="es-ES" sz="2000" b="1" dirty="0">
                <a:solidFill>
                  <a:srgbClr val="009900"/>
                </a:solidFill>
              </a:rPr>
              <a:t>Impulsar la dimensión internacional  de la FPE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8E880E9-5C48-4417-B2EC-2B25D606E480}"/>
              </a:ext>
            </a:extLst>
          </p:cNvPr>
          <p:cNvSpPr txBox="1"/>
          <p:nvPr/>
        </p:nvSpPr>
        <p:spPr>
          <a:xfrm>
            <a:off x="8195274" y="3380132"/>
            <a:ext cx="1800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2800"/>
              </a:spcBef>
              <a:buClr>
                <a:srgbClr val="F2A900"/>
              </a:buClr>
              <a:buSzPct val="40000"/>
            </a:pP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</a:rPr>
              <a:t>Fomentar la apertura de nuevos mercados para los operadores de formación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F226B58-E0B2-4052-BE4F-C2A02E83F5EF}"/>
              </a:ext>
            </a:extLst>
          </p:cNvPr>
          <p:cNvSpPr txBox="1"/>
          <p:nvPr/>
        </p:nvSpPr>
        <p:spPr>
          <a:xfrm>
            <a:off x="10224985" y="3380132"/>
            <a:ext cx="1800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2800"/>
              </a:spcBef>
              <a:buClr>
                <a:srgbClr val="F2A900"/>
              </a:buClr>
              <a:buSzPct val="40000"/>
            </a:pPr>
            <a:r>
              <a:rPr lang="es-ES" sz="2000" b="1" dirty="0">
                <a:solidFill>
                  <a:srgbClr val="C00000"/>
                </a:solidFill>
              </a:rPr>
              <a:t>Reforzar el rol del SEPE y Fundae como instituciones de referencia de la FPE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7D0E697-2F00-4945-9A23-8EE0DB163EA6}"/>
              </a:ext>
            </a:extLst>
          </p:cNvPr>
          <p:cNvSpPr txBox="1"/>
          <p:nvPr/>
        </p:nvSpPr>
        <p:spPr>
          <a:xfrm>
            <a:off x="1564447" y="5997499"/>
            <a:ext cx="361804" cy="369332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latin typeface="Showcard Gothic" panose="04020904020102020604" pitchFamily="82" charset="0"/>
              </a:rPr>
              <a:t>1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39ECCD0-CAF4-4749-BAE3-8C3F156C26F6}"/>
              </a:ext>
            </a:extLst>
          </p:cNvPr>
          <p:cNvSpPr txBox="1"/>
          <p:nvPr/>
        </p:nvSpPr>
        <p:spPr>
          <a:xfrm>
            <a:off x="3551414" y="5997499"/>
            <a:ext cx="361804" cy="369332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latin typeface="Showcard Gothic" panose="04020904020102020604" pitchFamily="82" charset="0"/>
              </a:rPr>
              <a:t>2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545251-9281-4CD9-900C-AD572A3C209D}"/>
              </a:ext>
            </a:extLst>
          </p:cNvPr>
          <p:cNvSpPr txBox="1"/>
          <p:nvPr/>
        </p:nvSpPr>
        <p:spPr>
          <a:xfrm>
            <a:off x="5568520" y="6047945"/>
            <a:ext cx="361804" cy="369332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latin typeface="Showcard Gothic" panose="04020904020102020604" pitchFamily="82" charset="0"/>
              </a:rPr>
              <a:t>3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ABACFDC-A770-4C63-841C-89027434C268}"/>
              </a:ext>
            </a:extLst>
          </p:cNvPr>
          <p:cNvSpPr txBox="1"/>
          <p:nvPr/>
        </p:nvSpPr>
        <p:spPr>
          <a:xfrm>
            <a:off x="7472978" y="6065465"/>
            <a:ext cx="361804" cy="369332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latin typeface="Showcard Gothic" panose="04020904020102020604" pitchFamily="82" charset="0"/>
              </a:rPr>
              <a:t>4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492AA7D-5D9F-4067-A597-711DB0DF2FAE}"/>
              </a:ext>
            </a:extLst>
          </p:cNvPr>
          <p:cNvSpPr txBox="1"/>
          <p:nvPr/>
        </p:nvSpPr>
        <p:spPr>
          <a:xfrm>
            <a:off x="9433406" y="6082047"/>
            <a:ext cx="361804" cy="369332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latin typeface="Showcard Gothic" panose="04020904020102020604" pitchFamily="82" charset="0"/>
              </a:rPr>
              <a:t>5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8A694FE9-437E-4D78-8B2E-E9415B7FA8FD}"/>
              </a:ext>
            </a:extLst>
          </p:cNvPr>
          <p:cNvSpPr txBox="1"/>
          <p:nvPr/>
        </p:nvSpPr>
        <p:spPr>
          <a:xfrm>
            <a:off x="11450512" y="6132493"/>
            <a:ext cx="361804" cy="369332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latin typeface="Showcard Gothic" panose="04020904020102020604" pitchFamily="8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52130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372179" y="2560320"/>
            <a:ext cx="837208" cy="2020879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softEdge"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400" b="1" dirty="0"/>
              <a:t>RESULTADOS </a:t>
            </a:r>
          </a:p>
          <a:p>
            <a:pPr algn="ctr"/>
            <a:r>
              <a:rPr lang="es-ES" sz="2400" b="1" dirty="0"/>
              <a:t>ESPERADOS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31298095"/>
              </p:ext>
            </p:extLst>
          </p:nvPr>
        </p:nvGraphicFramePr>
        <p:xfrm>
          <a:off x="1209386" y="1070376"/>
          <a:ext cx="10848635" cy="5609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1 Título">
            <a:extLst>
              <a:ext uri="{FF2B5EF4-FFF2-40B4-BE49-F238E27FC236}">
                <a16:creationId xmlns:a16="http://schemas.microsoft.com/office/drawing/2014/main" id="{88EA189F-B4FF-4608-8274-A711ACAC5EA7}"/>
              </a:ext>
            </a:extLst>
          </p:cNvPr>
          <p:cNvSpPr txBox="1">
            <a:spLocks/>
          </p:cNvSpPr>
          <p:nvPr/>
        </p:nvSpPr>
        <p:spPr>
          <a:xfrm>
            <a:off x="365760" y="223916"/>
            <a:ext cx="7418388" cy="360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rgbClr val="255EB3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s-ES_tradnl" sz="3600" b="1" dirty="0">
                <a:solidFill>
                  <a:srgbClr val="001489"/>
                </a:solidFill>
                <a:latin typeface="+mn-lt"/>
              </a:rPr>
              <a:t>Impactos</a:t>
            </a:r>
            <a:endParaRPr lang="es-ES" sz="3600" b="1" dirty="0">
              <a:solidFill>
                <a:srgbClr val="0014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3592015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365760" y="101996"/>
            <a:ext cx="7418388" cy="3603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ES_tradnl" sz="3600" b="1" dirty="0">
                <a:solidFill>
                  <a:srgbClr val="001489"/>
                </a:solidFill>
                <a:latin typeface="+mn-lt"/>
              </a:rPr>
              <a:t>Ejes de la Feria</a:t>
            </a:r>
            <a:endParaRPr lang="es-ES" sz="3600" b="1" dirty="0">
              <a:solidFill>
                <a:srgbClr val="001489"/>
              </a:solidFill>
              <a:latin typeface="+mn-lt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10470897" y="6801613"/>
            <a:ext cx="288925" cy="260350"/>
          </a:xfrm>
        </p:spPr>
        <p:txBody>
          <a:bodyPr/>
          <a:lstStyle/>
          <a:p>
            <a:pPr>
              <a:defRPr/>
            </a:pPr>
            <a:fld id="{F889B04D-B550-4AF3-8171-D156B1D61E3B}" type="slidenum">
              <a:rPr lang="es-E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s-ES" dirty="0">
              <a:solidFill>
                <a:srgbClr val="FFFFFF"/>
              </a:solidFill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C1C915D8-C403-47B9-B2AE-484C717F41CA}"/>
              </a:ext>
            </a:extLst>
          </p:cNvPr>
          <p:cNvGrpSpPr/>
          <p:nvPr/>
        </p:nvGrpSpPr>
        <p:grpSpPr>
          <a:xfrm>
            <a:off x="2994757" y="915696"/>
            <a:ext cx="6609636" cy="5803732"/>
            <a:chOff x="2994757" y="915696"/>
            <a:chExt cx="6609636" cy="5803732"/>
          </a:xfrm>
        </p:grpSpPr>
        <p:sp>
          <p:nvSpPr>
            <p:cNvPr id="20" name="Flecha: cuádruple 19">
              <a:extLst>
                <a:ext uri="{FF2B5EF4-FFF2-40B4-BE49-F238E27FC236}">
                  <a16:creationId xmlns:a16="http://schemas.microsoft.com/office/drawing/2014/main" id="{8F4C6F28-F4F7-471C-99E3-88F70D8C5796}"/>
                </a:ext>
              </a:extLst>
            </p:cNvPr>
            <p:cNvSpPr/>
            <p:nvPr/>
          </p:nvSpPr>
          <p:spPr>
            <a:xfrm>
              <a:off x="2994757" y="915696"/>
              <a:ext cx="6202486" cy="5803732"/>
            </a:xfrm>
            <a:prstGeom prst="quadArrow">
              <a:avLst>
                <a:gd name="adj1" fmla="val 1463"/>
                <a:gd name="adj2" fmla="val 2827"/>
                <a:gd name="adj3" fmla="val 10114"/>
              </a:avLst>
            </a:prstGeom>
            <a:solidFill>
              <a:srgbClr val="001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9" name="Círculo parcial 28">
              <a:extLst>
                <a:ext uri="{FF2B5EF4-FFF2-40B4-BE49-F238E27FC236}">
                  <a16:creationId xmlns:a16="http://schemas.microsoft.com/office/drawing/2014/main" id="{C6A7D9AC-8057-4B3F-92F9-93CAC859E3F2}"/>
                </a:ext>
              </a:extLst>
            </p:cNvPr>
            <p:cNvSpPr/>
            <p:nvPr/>
          </p:nvSpPr>
          <p:spPr>
            <a:xfrm rot="5400000">
              <a:off x="3183697" y="1395953"/>
              <a:ext cx="5317200" cy="5317200"/>
            </a:xfrm>
            <a:prstGeom prst="pie">
              <a:avLst>
                <a:gd name="adj1" fmla="val 0"/>
                <a:gd name="adj2" fmla="val 5328669"/>
              </a:avLst>
            </a:prstGeom>
            <a:solidFill>
              <a:srgbClr val="F2A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noFill/>
              </a:endParaRPr>
            </a:p>
          </p:txBody>
        </p:sp>
        <p:sp>
          <p:nvSpPr>
            <p:cNvPr id="30" name="Círculo parcial 29">
              <a:extLst>
                <a:ext uri="{FF2B5EF4-FFF2-40B4-BE49-F238E27FC236}">
                  <a16:creationId xmlns:a16="http://schemas.microsoft.com/office/drawing/2014/main" id="{F766EA3F-F05C-4C9A-A56C-CD1D67708CB0}"/>
                </a:ext>
              </a:extLst>
            </p:cNvPr>
            <p:cNvSpPr/>
            <p:nvPr/>
          </p:nvSpPr>
          <p:spPr>
            <a:xfrm rot="10800000">
              <a:off x="3183600" y="915696"/>
              <a:ext cx="5317297" cy="5317200"/>
            </a:xfrm>
            <a:prstGeom prst="pie">
              <a:avLst>
                <a:gd name="adj1" fmla="val 0"/>
                <a:gd name="adj2" fmla="val 5361559"/>
              </a:avLst>
            </a:prstGeom>
            <a:solidFill>
              <a:srgbClr val="668C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noFill/>
              </a:endParaRPr>
            </a:p>
          </p:txBody>
        </p:sp>
        <p:sp>
          <p:nvSpPr>
            <p:cNvPr id="31" name="Círculo parcial 30">
              <a:extLst>
                <a:ext uri="{FF2B5EF4-FFF2-40B4-BE49-F238E27FC236}">
                  <a16:creationId xmlns:a16="http://schemas.microsoft.com/office/drawing/2014/main" id="{5E69A488-9197-427A-AFCD-8701EAE11DC8}"/>
                </a:ext>
              </a:extLst>
            </p:cNvPr>
            <p:cNvSpPr/>
            <p:nvPr/>
          </p:nvSpPr>
          <p:spPr>
            <a:xfrm>
              <a:off x="3734564" y="1383705"/>
              <a:ext cx="5317200" cy="5317200"/>
            </a:xfrm>
            <a:prstGeom prst="pie">
              <a:avLst>
                <a:gd name="adj1" fmla="val 0"/>
                <a:gd name="adj2" fmla="val 5328669"/>
              </a:avLst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noFill/>
              </a:endParaRPr>
            </a:p>
          </p:txBody>
        </p:sp>
        <p:sp>
          <p:nvSpPr>
            <p:cNvPr id="32" name="Círculo parcial 31">
              <a:extLst>
                <a:ext uri="{FF2B5EF4-FFF2-40B4-BE49-F238E27FC236}">
                  <a16:creationId xmlns:a16="http://schemas.microsoft.com/office/drawing/2014/main" id="{C8E51EA3-3C7C-4404-AE6C-882F8D3606F6}"/>
                </a:ext>
              </a:extLst>
            </p:cNvPr>
            <p:cNvSpPr/>
            <p:nvPr/>
          </p:nvSpPr>
          <p:spPr>
            <a:xfrm rot="16200000">
              <a:off x="3734564" y="915696"/>
              <a:ext cx="5317200" cy="5317200"/>
            </a:xfrm>
            <a:prstGeom prst="pie">
              <a:avLst>
                <a:gd name="adj1" fmla="val 0"/>
                <a:gd name="adj2" fmla="val 5328669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noFill/>
              </a:endParaRP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0CB241F3-0821-4A84-A47E-5209624FB50C}"/>
                </a:ext>
              </a:extLst>
            </p:cNvPr>
            <p:cNvSpPr txBox="1"/>
            <p:nvPr/>
          </p:nvSpPr>
          <p:spPr>
            <a:xfrm>
              <a:off x="3805948" y="1787623"/>
              <a:ext cx="1844544" cy="1554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es-ES" sz="2000" b="1" u="sng" dirty="0">
                  <a:solidFill>
                    <a:schemeClr val="bg1"/>
                  </a:solidFill>
                </a:rPr>
                <a:t>Conocimiento</a:t>
              </a:r>
              <a:r>
                <a:rPr lang="es-ES" sz="2000" b="1" dirty="0">
                  <a:solidFill>
                    <a:schemeClr val="bg1"/>
                  </a:solidFill>
                </a:rPr>
                <a:t>:</a:t>
              </a:r>
            </a:p>
            <a:p>
              <a:pPr marL="285750" lvl="0" indent="-195263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s-ES" sz="2000" dirty="0">
                  <a:solidFill>
                    <a:schemeClr val="bg1"/>
                  </a:solidFill>
                </a:rPr>
                <a:t>Conferencias</a:t>
              </a:r>
            </a:p>
            <a:p>
              <a:pPr marL="285750" lvl="0" indent="-195263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s-ES" sz="2000" dirty="0">
                  <a:solidFill>
                    <a:schemeClr val="bg1"/>
                  </a:solidFill>
                </a:rPr>
                <a:t>Reflexión</a:t>
              </a:r>
            </a:p>
            <a:p>
              <a:pPr marL="285750" lvl="0" indent="-195263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s-ES" sz="2000" dirty="0">
                  <a:solidFill>
                    <a:schemeClr val="bg1"/>
                  </a:solidFill>
                </a:rPr>
                <a:t>Debate</a:t>
              </a: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9320DED9-4958-444A-91E4-546756A2051B}"/>
                </a:ext>
              </a:extLst>
            </p:cNvPr>
            <p:cNvSpPr txBox="1"/>
            <p:nvPr/>
          </p:nvSpPr>
          <p:spPr>
            <a:xfrm>
              <a:off x="6458857" y="4233217"/>
              <a:ext cx="3145536" cy="17466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s-ES" sz="2000" b="1" u="sng" dirty="0">
                  <a:solidFill>
                    <a:schemeClr val="bg1"/>
                  </a:solidFill>
                </a:rPr>
                <a:t>Internacionalización</a:t>
              </a:r>
              <a:r>
                <a:rPr lang="es-ES" b="1" dirty="0">
                  <a:solidFill>
                    <a:schemeClr val="bg1"/>
                  </a:solidFill>
                </a:rPr>
                <a:t>:</a:t>
              </a:r>
            </a:p>
            <a:p>
              <a:pPr marL="180975" lvl="0" indent="-180975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s-ES" sz="2000" dirty="0">
                  <a:solidFill>
                    <a:schemeClr val="bg1"/>
                  </a:solidFill>
                </a:rPr>
                <a:t>Comisión Técnica de OIT/</a:t>
              </a:r>
              <a:r>
                <a:rPr lang="es-ES" sz="2000" dirty="0" err="1">
                  <a:solidFill>
                    <a:schemeClr val="bg1"/>
                  </a:solidFill>
                </a:rPr>
                <a:t>Cinterfor</a:t>
              </a:r>
              <a:endParaRPr lang="es-ES" sz="2000" dirty="0">
                <a:solidFill>
                  <a:schemeClr val="bg1"/>
                </a:solidFill>
              </a:endParaRPr>
            </a:p>
            <a:p>
              <a:pPr marL="180975" lvl="0" indent="-180975">
                <a:spcBef>
                  <a:spcPts val="300"/>
                </a:spcBef>
                <a:buFont typeface="Wingdings" panose="05000000000000000000" pitchFamily="2" charset="2"/>
                <a:buChar char="§"/>
              </a:pPr>
              <a:r>
                <a:rPr lang="es-ES" sz="2000" dirty="0">
                  <a:solidFill>
                    <a:schemeClr val="bg1"/>
                  </a:solidFill>
                </a:rPr>
                <a:t>Operadores </a:t>
              </a:r>
            </a:p>
            <a:p>
              <a:pPr lvl="0" indent="180975"/>
              <a:r>
                <a:rPr lang="es-ES" sz="2000" dirty="0">
                  <a:solidFill>
                    <a:schemeClr val="bg1"/>
                  </a:solidFill>
                </a:rPr>
                <a:t>internacionales</a:t>
              </a:r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8FD743CF-25F3-48D5-9AB2-2AE8919838CA}"/>
                </a:ext>
              </a:extLst>
            </p:cNvPr>
            <p:cNvSpPr txBox="1"/>
            <p:nvPr/>
          </p:nvSpPr>
          <p:spPr>
            <a:xfrm>
              <a:off x="6393164" y="1787623"/>
              <a:ext cx="2962656" cy="16235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s-ES" sz="2000" b="1" u="sng" dirty="0">
                  <a:solidFill>
                    <a:schemeClr val="bg1"/>
                  </a:solidFill>
                </a:rPr>
                <a:t>Exposición</a:t>
              </a:r>
              <a:r>
                <a:rPr lang="es-ES" sz="2000" b="1" dirty="0">
                  <a:solidFill>
                    <a:schemeClr val="bg1"/>
                  </a:solidFill>
                </a:rPr>
                <a:t>:</a:t>
              </a:r>
            </a:p>
            <a:p>
              <a:pPr marL="271463" lvl="0" indent="-271463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s-ES" sz="2000" dirty="0">
                  <a:solidFill>
                    <a:schemeClr val="bg1"/>
                  </a:solidFill>
                </a:rPr>
                <a:t>Metodologías</a:t>
              </a:r>
            </a:p>
            <a:p>
              <a:pPr marL="271463" indent="-271463">
                <a:lnSpc>
                  <a:spcPct val="80000"/>
                </a:lnSpc>
                <a:spcBef>
                  <a:spcPts val="300"/>
                </a:spcBef>
                <a:buFont typeface="Wingdings" panose="05000000000000000000" pitchFamily="2" charset="2"/>
                <a:buChar char="§"/>
              </a:pPr>
              <a:r>
                <a:rPr lang="es-ES" sz="2000" dirty="0">
                  <a:solidFill>
                    <a:schemeClr val="bg1"/>
                  </a:solidFill>
                </a:rPr>
                <a:t>Soluciones Innova-</a:t>
              </a:r>
            </a:p>
            <a:p>
              <a:pPr indent="271463">
                <a:lnSpc>
                  <a:spcPct val="80000"/>
                </a:lnSpc>
              </a:pPr>
              <a:r>
                <a:rPr lang="es-ES" sz="2000" dirty="0">
                  <a:solidFill>
                    <a:schemeClr val="bg1"/>
                  </a:solidFill>
                </a:rPr>
                <a:t>doras</a:t>
              </a:r>
            </a:p>
            <a:p>
              <a:pPr marL="271463" indent="-271463">
                <a:buFont typeface="Wingdings" panose="05000000000000000000" pitchFamily="2" charset="2"/>
                <a:buChar char="§"/>
              </a:pPr>
              <a:r>
                <a:rPr lang="es-ES" sz="2000" dirty="0">
                  <a:solidFill>
                    <a:schemeClr val="bg1"/>
                  </a:solidFill>
                </a:rPr>
                <a:t>Plataformas</a:t>
              </a:r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3D9FF58D-2733-40FE-9245-326A098B9B51}"/>
                </a:ext>
              </a:extLst>
            </p:cNvPr>
            <p:cNvSpPr txBox="1"/>
            <p:nvPr/>
          </p:nvSpPr>
          <p:spPr>
            <a:xfrm>
              <a:off x="3675323" y="4233217"/>
              <a:ext cx="2374665" cy="16158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s-ES" sz="2000" b="1" u="sng" dirty="0">
                  <a:solidFill>
                    <a:srgbClr val="5C2A08"/>
                  </a:solidFill>
                </a:rPr>
                <a:t>Networking</a:t>
              </a:r>
              <a:r>
                <a:rPr lang="es-ES" sz="2000" b="1" dirty="0">
                  <a:solidFill>
                    <a:srgbClr val="5C2A08"/>
                  </a:solidFill>
                </a:rPr>
                <a:t>:</a:t>
              </a:r>
            </a:p>
            <a:p>
              <a:pPr marL="182563" lvl="0" indent="-182563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s-ES" sz="2000" dirty="0">
                  <a:solidFill>
                    <a:srgbClr val="5C2A08"/>
                  </a:solidFill>
                </a:rPr>
                <a:t>Intercambios</a:t>
              </a:r>
            </a:p>
            <a:p>
              <a:pPr marL="182563" lvl="0" indent="-182563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s-ES" sz="2000" dirty="0">
                  <a:solidFill>
                    <a:srgbClr val="5C2A08"/>
                  </a:solidFill>
                </a:rPr>
                <a:t>Buenas prácticas</a:t>
              </a:r>
            </a:p>
            <a:p>
              <a:pPr marL="182563" lvl="0" indent="-182563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s-ES" sz="2000" dirty="0">
                  <a:solidFill>
                    <a:srgbClr val="5C2A08"/>
                  </a:solidFill>
                </a:rPr>
                <a:t>Partenariado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366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ángulo: esquinas redondeadas 41">
            <a:extLst>
              <a:ext uri="{FF2B5EF4-FFF2-40B4-BE49-F238E27FC236}">
                <a16:creationId xmlns:a16="http://schemas.microsoft.com/office/drawing/2014/main" id="{48095F9A-6FB9-4D54-A243-B8C4E89F85DA}"/>
              </a:ext>
            </a:extLst>
          </p:cNvPr>
          <p:cNvSpPr/>
          <p:nvPr/>
        </p:nvSpPr>
        <p:spPr>
          <a:xfrm>
            <a:off x="133980" y="2846187"/>
            <a:ext cx="4860052" cy="3871131"/>
          </a:xfrm>
          <a:prstGeom prst="roundRect">
            <a:avLst>
              <a:gd name="adj" fmla="val 6529"/>
            </a:avLst>
          </a:prstGeom>
          <a:noFill/>
          <a:ln>
            <a:solidFill>
              <a:srgbClr val="001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A0CD8C2A-DF11-4D1E-841D-7E74DCCC5FD2}"/>
              </a:ext>
            </a:extLst>
          </p:cNvPr>
          <p:cNvSpPr/>
          <p:nvPr/>
        </p:nvSpPr>
        <p:spPr>
          <a:xfrm>
            <a:off x="5335674" y="2846187"/>
            <a:ext cx="6722347" cy="3871131"/>
          </a:xfrm>
          <a:prstGeom prst="roundRect">
            <a:avLst>
              <a:gd name="adj" fmla="val 9724"/>
            </a:avLst>
          </a:prstGeom>
          <a:noFill/>
          <a:ln>
            <a:solidFill>
              <a:srgbClr val="F2A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65760" y="1210292"/>
            <a:ext cx="4228541" cy="99312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ES"/>
            </a:defPPr>
            <a:lvl1pPr algn="ctr">
              <a:defRPr sz="1600" b="1"/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>
                <a:sym typeface="Montserrat"/>
              </a:rPr>
              <a:t>UN ENCUENTRO TRANSVERSAL AL CONJUNTO DEL SECTOR</a:t>
            </a:r>
          </a:p>
        </p:txBody>
      </p:sp>
      <p:sp>
        <p:nvSpPr>
          <p:cNvPr id="5" name="14 CuadroTexto">
            <a:extLst>
              <a:ext uri="{FF2B5EF4-FFF2-40B4-BE49-F238E27FC236}">
                <a16:creationId xmlns:a16="http://schemas.microsoft.com/office/drawing/2014/main" id="{0868EDA7-C97B-441D-B84D-07B029D250C5}"/>
              </a:ext>
            </a:extLst>
          </p:cNvPr>
          <p:cNvSpPr txBox="1"/>
          <p:nvPr/>
        </p:nvSpPr>
        <p:spPr>
          <a:xfrm>
            <a:off x="350590" y="2497873"/>
            <a:ext cx="4243711" cy="4053643"/>
          </a:xfrm>
          <a:prstGeom prst="roundRect">
            <a:avLst>
              <a:gd name="adj" fmla="val 6633"/>
            </a:avLst>
          </a:prstGeom>
          <a:solidFill>
            <a:srgbClr val="F2A9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ES"/>
            </a:defPPr>
            <a:lvl1pPr algn="ctr">
              <a:defRPr sz="1600" b="1"/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endParaRPr lang="es-ES" dirty="0">
              <a:solidFill>
                <a:schemeClr val="bg1"/>
              </a:solidFill>
              <a:sym typeface="Montserrat"/>
            </a:endParaRPr>
          </a:p>
          <a:p>
            <a:pPr algn="l">
              <a:spcBef>
                <a:spcPts val="1200"/>
              </a:spcBef>
            </a:pPr>
            <a:r>
              <a:rPr lang="es-ES" sz="2400" dirty="0">
                <a:solidFill>
                  <a:srgbClr val="5C2A08"/>
                </a:solidFill>
                <a:sym typeface="Montserrat"/>
              </a:rPr>
              <a:t>PROFESIONALES:</a:t>
            </a:r>
          </a:p>
          <a:p>
            <a:pPr marL="177800" indent="-17780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1800" b="0" dirty="0">
                <a:solidFill>
                  <a:schemeClr val="bg1"/>
                </a:solidFill>
                <a:sym typeface="Montserrat"/>
              </a:rPr>
              <a:t>Directivos y técnicos de organismos públicos de gestión de la formación en el empleo</a:t>
            </a:r>
          </a:p>
          <a:p>
            <a:pPr marL="177800" indent="-1778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800" b="0" dirty="0">
                <a:solidFill>
                  <a:schemeClr val="bg1"/>
                </a:solidFill>
                <a:sym typeface="Montserrat"/>
              </a:rPr>
              <a:t>Directivos, gerentes y profesionales de entidades y centros de formación</a:t>
            </a:r>
          </a:p>
          <a:p>
            <a:pPr marL="177800" indent="-1778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800" b="0" dirty="0">
                <a:solidFill>
                  <a:schemeClr val="bg1"/>
                </a:solidFill>
                <a:sym typeface="Montserrat"/>
              </a:rPr>
              <a:t>Responsables de formación, talento y RR. HH.</a:t>
            </a:r>
          </a:p>
          <a:p>
            <a:pPr marL="177800" indent="-1778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800" b="0" dirty="0">
                <a:solidFill>
                  <a:schemeClr val="bg1"/>
                </a:solidFill>
                <a:sym typeface="Montserrat"/>
              </a:rPr>
              <a:t>Directores comerciales y de desarrollo</a:t>
            </a:r>
          </a:p>
          <a:p>
            <a:pPr marL="177800" indent="-1778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800" b="0" dirty="0">
                <a:solidFill>
                  <a:schemeClr val="bg1"/>
                </a:solidFill>
                <a:sym typeface="Montserrat"/>
              </a:rPr>
              <a:t>Directores de programas</a:t>
            </a:r>
          </a:p>
          <a:p>
            <a:pPr marL="177800" indent="-1778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800" b="0" dirty="0">
                <a:solidFill>
                  <a:schemeClr val="bg1"/>
                </a:solidFill>
                <a:sym typeface="Montserrat"/>
              </a:rPr>
              <a:t>Formadores</a:t>
            </a:r>
          </a:p>
          <a:p>
            <a:pPr marL="177800" indent="-1778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800" b="0" dirty="0">
                <a:solidFill>
                  <a:schemeClr val="bg1"/>
                </a:solidFill>
                <a:sym typeface="Montserrat"/>
              </a:rPr>
              <a:t>Orientadores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dirty="0">
              <a:solidFill>
                <a:schemeClr val="bg1"/>
              </a:solidFill>
              <a:sym typeface="Montserra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dirty="0">
              <a:solidFill>
                <a:schemeClr val="bg1"/>
              </a:solidFill>
              <a:sym typeface="Montserrat"/>
            </a:endParaRPr>
          </a:p>
        </p:txBody>
      </p:sp>
      <p:sp>
        <p:nvSpPr>
          <p:cNvPr id="6" name="14 CuadroTexto">
            <a:extLst>
              <a:ext uri="{FF2B5EF4-FFF2-40B4-BE49-F238E27FC236}">
                <a16:creationId xmlns:a16="http://schemas.microsoft.com/office/drawing/2014/main" id="{03FA0547-366C-4C1C-BA35-593FAE9E5A14}"/>
              </a:ext>
            </a:extLst>
          </p:cNvPr>
          <p:cNvSpPr txBox="1"/>
          <p:nvPr/>
        </p:nvSpPr>
        <p:spPr>
          <a:xfrm>
            <a:off x="5496450" y="1411887"/>
            <a:ext cx="6219928" cy="589932"/>
          </a:xfrm>
          <a:prstGeom prst="rect">
            <a:avLst/>
          </a:prstGeom>
          <a:solidFill>
            <a:srgbClr val="00148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ES"/>
            </a:defPPr>
            <a:lvl1pPr algn="ctr">
              <a:defRPr sz="1600" b="1"/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>
                <a:sym typeface="Montserrat"/>
              </a:rPr>
              <a:t>INSTITUCIONES Y EMPRESAS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C99266A6-D47C-4A50-995C-13D02A79F009}"/>
              </a:ext>
            </a:extLst>
          </p:cNvPr>
          <p:cNvSpPr txBox="1">
            <a:spLocks/>
          </p:cNvSpPr>
          <p:nvPr/>
        </p:nvSpPr>
        <p:spPr>
          <a:xfrm>
            <a:off x="365760" y="223916"/>
            <a:ext cx="7418388" cy="360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rgbClr val="255EB3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s-ES_tradnl" sz="3600" b="1" dirty="0">
                <a:solidFill>
                  <a:srgbClr val="001489"/>
                </a:solidFill>
                <a:latin typeface="+mn-lt"/>
              </a:rPr>
              <a:t>Categoría de participantes</a:t>
            </a:r>
            <a:endParaRPr lang="es-ES" sz="3600" b="1" dirty="0">
              <a:solidFill>
                <a:srgbClr val="001489"/>
              </a:solidFill>
              <a:latin typeface="+mn-lt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C0F49454-C2B4-4493-ACAB-F5130A636F4A}"/>
              </a:ext>
            </a:extLst>
          </p:cNvPr>
          <p:cNvSpPr/>
          <p:nvPr/>
        </p:nvSpPr>
        <p:spPr>
          <a:xfrm>
            <a:off x="5496449" y="2497873"/>
            <a:ext cx="6219929" cy="72096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/>
              <a:t>Centros de formación y empresas tecnológicas</a:t>
            </a: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9C0C8B4C-A924-40C2-8718-D5F7C6C06880}"/>
              </a:ext>
            </a:extLst>
          </p:cNvPr>
          <p:cNvSpPr/>
          <p:nvPr/>
        </p:nvSpPr>
        <p:spPr>
          <a:xfrm>
            <a:off x="5496449" y="3608765"/>
            <a:ext cx="6219929" cy="72096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400" kern="1200" dirty="0">
                <a:solidFill>
                  <a:schemeClr val="bg2">
                    <a:lumMod val="95000"/>
                    <a:lumOff val="5000"/>
                  </a:schemeClr>
                </a:solidFill>
                <a:ea typeface="Montserrat"/>
                <a:cs typeface="Montserrat"/>
                <a:sym typeface="Montserrat"/>
              </a:rPr>
              <a:t>Organismos públicos, estatales, y autonómicos de España y de Latinoamérica </a:t>
            </a: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C3214686-4BA7-45A8-94DD-B2B9D06E35F2}"/>
              </a:ext>
            </a:extLst>
          </p:cNvPr>
          <p:cNvSpPr/>
          <p:nvPr/>
        </p:nvSpPr>
        <p:spPr>
          <a:xfrm>
            <a:off x="5496449" y="4719657"/>
            <a:ext cx="6219929" cy="72096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s-ES" sz="2400" dirty="0"/>
              <a:t>Centros de formación de organizaciones empresariales y sindicales</a:t>
            </a:r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00EC0471-E564-416D-9DD1-0504DC6D3216}"/>
              </a:ext>
            </a:extLst>
          </p:cNvPr>
          <p:cNvSpPr/>
          <p:nvPr/>
        </p:nvSpPr>
        <p:spPr>
          <a:xfrm>
            <a:off x="5496449" y="5830548"/>
            <a:ext cx="6219929" cy="72096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/>
              <a:t>Dptos. de RR. HH. y de formación de empresas</a:t>
            </a:r>
          </a:p>
        </p:txBody>
      </p:sp>
    </p:spTree>
    <p:extLst>
      <p:ext uri="{BB962C8B-B14F-4D97-AF65-F5344CB8AC3E}">
        <p14:creationId xmlns:p14="http://schemas.microsoft.com/office/powerpoint/2010/main" val="3113040035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2381459" y="1282337"/>
            <a:ext cx="7867860" cy="92158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ES"/>
            </a:defPPr>
            <a:lvl1pPr algn="ctr">
              <a:defRPr sz="2400" b="1"/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ym typeface="Montserrat"/>
              </a:rPr>
              <a:t>UNA OFERTA REPRESENTATIVA DEL PRESENTE Y EL FUTURO DEL SECTOR DE LA FORMACIÓN PARA EL EMPLEO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5E10F4B0-6D07-447D-8072-925E5E5D4AB5}"/>
              </a:ext>
            </a:extLst>
          </p:cNvPr>
          <p:cNvSpPr txBox="1">
            <a:spLocks/>
          </p:cNvSpPr>
          <p:nvPr/>
        </p:nvSpPr>
        <p:spPr>
          <a:xfrm>
            <a:off x="231113" y="223916"/>
            <a:ext cx="9294725" cy="360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rgbClr val="255EB3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s-ES_tradnl" sz="4000" b="1" dirty="0">
                <a:solidFill>
                  <a:srgbClr val="001489"/>
                </a:solidFill>
                <a:latin typeface="+mn-lt"/>
              </a:rPr>
              <a:t>Focos de interés</a:t>
            </a:r>
            <a:endParaRPr lang="es-ES" sz="4000" b="1" dirty="0">
              <a:solidFill>
                <a:srgbClr val="001489"/>
              </a:solidFill>
              <a:latin typeface="+mn-lt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2B7B59BB-E757-424C-A2A5-FB5A0559E454}"/>
              </a:ext>
            </a:extLst>
          </p:cNvPr>
          <p:cNvGrpSpPr/>
          <p:nvPr/>
        </p:nvGrpSpPr>
        <p:grpSpPr>
          <a:xfrm>
            <a:off x="1307793" y="2615611"/>
            <a:ext cx="10091727" cy="841558"/>
            <a:chOff x="1307793" y="2615611"/>
            <a:chExt cx="10091727" cy="841558"/>
          </a:xfrm>
        </p:grpSpPr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832B5D78-1434-4FA9-BDE4-0AEA0405DFA9}"/>
                </a:ext>
              </a:extLst>
            </p:cNvPr>
            <p:cNvSpPr/>
            <p:nvPr/>
          </p:nvSpPr>
          <p:spPr>
            <a:xfrm>
              <a:off x="1307793" y="2974848"/>
              <a:ext cx="10091727" cy="482321"/>
            </a:xfrm>
            <a:prstGeom prst="roundRect">
              <a:avLst/>
            </a:prstGeom>
            <a:noFill/>
            <a:ln>
              <a:solidFill>
                <a:srgbClr val="001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7E2DF4C6-FE16-4F95-8B06-44964D14D4C6}"/>
                </a:ext>
              </a:extLst>
            </p:cNvPr>
            <p:cNvSpPr/>
            <p:nvPr/>
          </p:nvSpPr>
          <p:spPr>
            <a:xfrm>
              <a:off x="1436914" y="2615611"/>
              <a:ext cx="9485644" cy="720968"/>
            </a:xfrm>
            <a:prstGeom prst="roundRect">
              <a:avLst/>
            </a:prstGeom>
            <a:solidFill>
              <a:srgbClr val="0736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2400" dirty="0">
                  <a:solidFill>
                    <a:schemeClr val="bg1"/>
                  </a:solidFill>
                  <a:latin typeface="+mj-lt"/>
                  <a:ea typeface="Montserrat"/>
                  <a:cs typeface="Montserrat"/>
                  <a:sym typeface="Montserrat"/>
                </a:rPr>
                <a:t>Programas e iniciativas de las administraciones públicas, i</a:t>
              </a:r>
              <a:r>
                <a:rPr lang="es-ES" sz="2400" b="0" dirty="0">
                  <a:solidFill>
                    <a:schemeClr val="bg1"/>
                  </a:solidFill>
                  <a:latin typeface="+mj-lt"/>
                  <a:ea typeface="Montserrat"/>
                  <a:cs typeface="Montserrat"/>
                  <a:sym typeface="Montserrat"/>
                </a:rPr>
                <a:t>nstituciones, asociaciones, entidades representativas </a:t>
              </a:r>
              <a:r>
                <a:rPr lang="es-ES" sz="2400" dirty="0">
                  <a:solidFill>
                    <a:schemeClr val="bg1"/>
                  </a:solidFill>
                  <a:latin typeface="+mj-lt"/>
                  <a:ea typeface="Montserrat"/>
                  <a:cs typeface="Montserrat"/>
                  <a:sym typeface="Montserrat"/>
                </a:rPr>
                <a:t>e</a:t>
              </a:r>
              <a:r>
                <a:rPr lang="es-ES" sz="2400" b="0" dirty="0">
                  <a:solidFill>
                    <a:schemeClr val="bg1"/>
                  </a:solidFill>
                  <a:latin typeface="+mj-lt"/>
                  <a:ea typeface="Montserrat"/>
                  <a:cs typeface="Montserrat"/>
                  <a:sym typeface="Montserrat"/>
                </a:rPr>
                <a:t>mpresariales y sindicales  </a:t>
              </a:r>
              <a:endParaRPr lang="es-ES" sz="2400" dirty="0"/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85C374EF-6E64-4CA4-8575-C4D60D1ADCA2}"/>
              </a:ext>
            </a:extLst>
          </p:cNvPr>
          <p:cNvGrpSpPr/>
          <p:nvPr/>
        </p:nvGrpSpPr>
        <p:grpSpPr>
          <a:xfrm>
            <a:off x="1307793" y="3692459"/>
            <a:ext cx="10091727" cy="856629"/>
            <a:chOff x="1307793" y="3610398"/>
            <a:chExt cx="10091727" cy="856629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065737EB-E694-4CC1-B956-FAEF7DFE6DFD}"/>
                </a:ext>
              </a:extLst>
            </p:cNvPr>
            <p:cNvSpPr/>
            <p:nvPr/>
          </p:nvSpPr>
          <p:spPr>
            <a:xfrm>
              <a:off x="1307793" y="3984706"/>
              <a:ext cx="10091727" cy="482321"/>
            </a:xfrm>
            <a:prstGeom prst="roundRect">
              <a:avLst/>
            </a:prstGeom>
            <a:noFill/>
            <a:ln>
              <a:solidFill>
                <a:srgbClr val="001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86300E6-FA5E-44C1-87E9-90396C602567}"/>
                </a:ext>
              </a:extLst>
            </p:cNvPr>
            <p:cNvSpPr/>
            <p:nvPr/>
          </p:nvSpPr>
          <p:spPr>
            <a:xfrm>
              <a:off x="1436914" y="3610398"/>
              <a:ext cx="9485644" cy="720968"/>
            </a:xfrm>
            <a:prstGeom prst="round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s-ES" sz="2400" dirty="0">
                  <a:solidFill>
                    <a:schemeClr val="bg1"/>
                  </a:solidFill>
                  <a:latin typeface="+mj-lt"/>
                  <a:ea typeface="Montserrat"/>
                  <a:cs typeface="Montserrat"/>
                  <a:sym typeface="Montserrat"/>
                </a:rPr>
                <a:t>Servicios de formación profesional en el ámbito laboral: centros de formación online y presencial 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8541D4D0-B9C7-4F22-8C02-A6455CF5BC0C}"/>
              </a:ext>
            </a:extLst>
          </p:cNvPr>
          <p:cNvGrpSpPr/>
          <p:nvPr/>
        </p:nvGrpSpPr>
        <p:grpSpPr>
          <a:xfrm>
            <a:off x="1307793" y="4784378"/>
            <a:ext cx="10091727" cy="831503"/>
            <a:chOff x="1307793" y="4605185"/>
            <a:chExt cx="10091727" cy="831503"/>
          </a:xfrm>
        </p:grpSpPr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8B8C6B50-CF10-4CF4-9E5C-50777F5C3536}"/>
                </a:ext>
              </a:extLst>
            </p:cNvPr>
            <p:cNvSpPr/>
            <p:nvPr/>
          </p:nvSpPr>
          <p:spPr>
            <a:xfrm>
              <a:off x="1307793" y="4954367"/>
              <a:ext cx="10091727" cy="482321"/>
            </a:xfrm>
            <a:prstGeom prst="roundRect">
              <a:avLst/>
            </a:prstGeom>
            <a:noFill/>
            <a:ln>
              <a:solidFill>
                <a:srgbClr val="001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78A85840-A51B-4080-9940-04E2DCDA5955}"/>
                </a:ext>
              </a:extLst>
            </p:cNvPr>
            <p:cNvSpPr/>
            <p:nvPr/>
          </p:nvSpPr>
          <p:spPr>
            <a:xfrm>
              <a:off x="1436914" y="4605185"/>
              <a:ext cx="9485644" cy="720968"/>
            </a:xfrm>
            <a:prstGeom prst="roundRect">
              <a:avLst/>
            </a:prstGeom>
            <a:solidFill>
              <a:srgbClr val="F2A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s-ES" sz="2400" dirty="0">
                  <a:solidFill>
                    <a:schemeClr val="bg1"/>
                  </a:solidFill>
                  <a:latin typeface="+mj-lt"/>
                  <a:ea typeface="Montserrat"/>
                  <a:cs typeface="Montserrat"/>
                  <a:sym typeface="Montserrat"/>
                </a:rPr>
                <a:t>Tecnología y Equipamiento</a:t>
              </a:r>
              <a:r>
                <a:rPr lang="es-ES" sz="2400" b="1" dirty="0">
                  <a:solidFill>
                    <a:schemeClr val="bg1"/>
                  </a:solidFill>
                  <a:latin typeface="+mj-lt"/>
                  <a:ea typeface="Montserrat"/>
                  <a:cs typeface="Montserrat"/>
                  <a:sym typeface="Montserrat"/>
                </a:rPr>
                <a:t>: S</a:t>
              </a:r>
              <a:r>
                <a:rPr lang="es-ES" sz="2400" dirty="0">
                  <a:solidFill>
                    <a:schemeClr val="bg1"/>
                  </a:solidFill>
                  <a:latin typeface="+mj-lt"/>
                  <a:ea typeface="Montserrat"/>
                  <a:cs typeface="Montserrat"/>
                  <a:sym typeface="Montserrat"/>
                </a:rPr>
                <a:t>oluciones de elearning, plataformas tecnológicas, software para educación, digitalización </a:t>
              </a:r>
              <a:endParaRPr lang="es-E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7F39F488-79E2-4528-AB61-48C4CE5E42DA}"/>
              </a:ext>
            </a:extLst>
          </p:cNvPr>
          <p:cNvGrpSpPr/>
          <p:nvPr/>
        </p:nvGrpSpPr>
        <p:grpSpPr>
          <a:xfrm>
            <a:off x="1307793" y="5851172"/>
            <a:ext cx="10091727" cy="836530"/>
            <a:chOff x="1307793" y="5851172"/>
            <a:chExt cx="10091727" cy="836530"/>
          </a:xfrm>
        </p:grpSpPr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1F87029E-247A-435C-9F0F-F9C68FE5C2C4}"/>
                </a:ext>
              </a:extLst>
            </p:cNvPr>
            <p:cNvSpPr/>
            <p:nvPr/>
          </p:nvSpPr>
          <p:spPr>
            <a:xfrm>
              <a:off x="1307793" y="6205381"/>
              <a:ext cx="10091727" cy="482321"/>
            </a:xfrm>
            <a:prstGeom prst="roundRect">
              <a:avLst/>
            </a:prstGeom>
            <a:noFill/>
            <a:ln>
              <a:solidFill>
                <a:srgbClr val="001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309914EC-E401-4AF5-A709-E2997F8B67D5}"/>
                </a:ext>
              </a:extLst>
            </p:cNvPr>
            <p:cNvSpPr/>
            <p:nvPr/>
          </p:nvSpPr>
          <p:spPr>
            <a:xfrm>
              <a:off x="1436914" y="5851172"/>
              <a:ext cx="9485644" cy="720968"/>
            </a:xfrm>
            <a:prstGeom prst="roundRect">
              <a:avLst/>
            </a:prstGeom>
            <a:solidFill>
              <a:srgbClr val="5C2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s-ES" sz="2400" b="1" dirty="0">
                  <a:solidFill>
                    <a:schemeClr val="bg1"/>
                  </a:solidFill>
                  <a:latin typeface="+mj-lt"/>
                  <a:ea typeface="Montserrat"/>
                  <a:cs typeface="Montserrat"/>
                  <a:sym typeface="Montserrat"/>
                </a:rPr>
                <a:t>Otros: </a:t>
              </a:r>
              <a:r>
                <a:rPr lang="es-ES" sz="2400" dirty="0">
                  <a:solidFill>
                    <a:schemeClr val="bg1"/>
                  </a:solidFill>
                  <a:latin typeface="+mj-lt"/>
                  <a:ea typeface="Montserrat"/>
                  <a:cs typeface="Montserrat"/>
                  <a:sym typeface="Montserrat"/>
                </a:rPr>
                <a:t>editoriales de textos formativos, medios de comunicación sectorial, consultoras, gestoras de ayudas, </a:t>
              </a:r>
              <a:r>
                <a:rPr lang="es-ES" sz="2400" b="1" dirty="0">
                  <a:solidFill>
                    <a:schemeClr val="bg1"/>
                  </a:solidFill>
                  <a:latin typeface="+mj-lt"/>
                  <a:ea typeface="Montserrat"/>
                  <a:cs typeface="Montserrat"/>
                  <a:sym typeface="Montserrat"/>
                </a:rPr>
                <a:t>s</a:t>
              </a:r>
              <a:r>
                <a:rPr lang="es-ES" sz="2400" dirty="0">
                  <a:solidFill>
                    <a:schemeClr val="bg1"/>
                  </a:solidFill>
                  <a:latin typeface="+mj-lt"/>
                  <a:ea typeface="Montserrat"/>
                  <a:cs typeface="Montserrat"/>
                  <a:sym typeface="Montserrat"/>
                </a:rPr>
                <a:t>tart ups…</a:t>
              </a:r>
              <a:endParaRPr lang="es-ES" sz="2400" b="1" dirty="0">
                <a:solidFill>
                  <a:schemeClr val="bg1"/>
                </a:solidFill>
                <a:latin typeface="+mj-lt"/>
                <a:ea typeface="Montserrat"/>
                <a:cs typeface="Montserrat"/>
                <a:sym typeface="Montserra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6580309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9F4C475-4A5F-45FC-994C-1F918F3AC105}"/>
              </a:ext>
            </a:extLst>
          </p:cNvPr>
          <p:cNvSpPr/>
          <p:nvPr/>
        </p:nvSpPr>
        <p:spPr>
          <a:xfrm>
            <a:off x="1065063" y="1038109"/>
            <a:ext cx="10061873" cy="90327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UN ESFUERZO EN INVOLUCRAR A LAS ORGANIZACIONES CON CAPACIDAD LIDERAZGO PARA FAVORECER LA PARTICIPACIÓN</a:t>
            </a:r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2C68E542-63E6-4C0F-A052-B5538C5F77E6}"/>
              </a:ext>
            </a:extLst>
          </p:cNvPr>
          <p:cNvSpPr txBox="1">
            <a:spLocks/>
          </p:cNvSpPr>
          <p:nvPr/>
        </p:nvSpPr>
        <p:spPr>
          <a:xfrm>
            <a:off x="365760" y="223916"/>
            <a:ext cx="7418388" cy="360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rgbClr val="255EB3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s-ES_tradnl" sz="3600" b="1" dirty="0">
                <a:solidFill>
                  <a:srgbClr val="001489"/>
                </a:solidFill>
                <a:latin typeface="+mn-lt"/>
              </a:rPr>
              <a:t>Alianzas</a:t>
            </a:r>
            <a:endParaRPr lang="es-ES" sz="3600" b="1" dirty="0">
              <a:solidFill>
                <a:srgbClr val="001489"/>
              </a:solidFill>
              <a:latin typeface="+mn-lt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2915678D-9BE3-49DB-B855-6808EE8855D6}"/>
              </a:ext>
            </a:extLst>
          </p:cNvPr>
          <p:cNvGrpSpPr/>
          <p:nvPr/>
        </p:nvGrpSpPr>
        <p:grpSpPr>
          <a:xfrm>
            <a:off x="2292698" y="2230730"/>
            <a:ext cx="7606603" cy="4371033"/>
            <a:chOff x="1697055" y="2025710"/>
            <a:chExt cx="8215005" cy="4752062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0F7BBF4E-969B-412F-A8EF-0537B13E0AB4}"/>
                </a:ext>
              </a:extLst>
            </p:cNvPr>
            <p:cNvGrpSpPr/>
            <p:nvPr/>
          </p:nvGrpSpPr>
          <p:grpSpPr>
            <a:xfrm>
              <a:off x="1697055" y="2025710"/>
              <a:ext cx="5705923" cy="4752062"/>
              <a:chOff x="3601156" y="1877263"/>
              <a:chExt cx="5705923" cy="4752062"/>
            </a:xfrm>
          </p:grpSpPr>
          <p:pic>
            <p:nvPicPr>
              <p:cNvPr id="6" name="Imagen 5" descr="Icono&#10;&#10;Descripción generada automáticamente">
                <a:extLst>
                  <a:ext uri="{FF2B5EF4-FFF2-40B4-BE49-F238E27FC236}">
                    <a16:creationId xmlns:a16="http://schemas.microsoft.com/office/drawing/2014/main" id="{ADFD0B1E-02A7-417A-8871-013681BD42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0238" y="1877263"/>
                <a:ext cx="3187095" cy="2662663"/>
              </a:xfrm>
              <a:prstGeom prst="rect">
                <a:avLst/>
              </a:prstGeom>
            </p:spPr>
          </p:pic>
          <p:pic>
            <p:nvPicPr>
              <p:cNvPr id="7" name="Imagen 6" descr="Icono&#10;&#10;Descripción generada automáticamente">
                <a:extLst>
                  <a:ext uri="{FF2B5EF4-FFF2-40B4-BE49-F238E27FC236}">
                    <a16:creationId xmlns:a16="http://schemas.microsoft.com/office/drawing/2014/main" id="{73E545C3-E4ED-4AB9-9291-191AE9067F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1156" y="1877263"/>
                <a:ext cx="3187095" cy="2662663"/>
              </a:xfrm>
              <a:prstGeom prst="rect">
                <a:avLst/>
              </a:prstGeom>
            </p:spPr>
          </p:pic>
          <p:pic>
            <p:nvPicPr>
              <p:cNvPr id="8" name="Imagen 7" descr="Icono&#10;&#10;Descripción generada automáticamente">
                <a:extLst>
                  <a:ext uri="{FF2B5EF4-FFF2-40B4-BE49-F238E27FC236}">
                    <a16:creationId xmlns:a16="http://schemas.microsoft.com/office/drawing/2014/main" id="{C9A9061C-09E8-4264-BED8-8C16A0FC18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9984" y="3966662"/>
                <a:ext cx="3187095" cy="2662663"/>
              </a:xfrm>
              <a:prstGeom prst="rect">
                <a:avLst/>
              </a:prstGeom>
            </p:spPr>
          </p:pic>
          <p:pic>
            <p:nvPicPr>
              <p:cNvPr id="9" name="Imagen 8" descr="Icono&#10;&#10;Descripción generada automáticamente">
                <a:extLst>
                  <a:ext uri="{FF2B5EF4-FFF2-40B4-BE49-F238E27FC236}">
                    <a16:creationId xmlns:a16="http://schemas.microsoft.com/office/drawing/2014/main" id="{76942CA4-A412-4766-B05F-A616E68280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alphaModFix amt="8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1156" y="3966662"/>
                <a:ext cx="3187095" cy="2662663"/>
              </a:xfrm>
              <a:prstGeom prst="rect">
                <a:avLst/>
              </a:prstGeom>
            </p:spPr>
          </p:pic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DDC69484-5D13-4398-9DD3-5694919F14DB}"/>
                  </a:ext>
                </a:extLst>
              </p:cNvPr>
              <p:cNvSpPr txBox="1"/>
              <p:nvPr/>
            </p:nvSpPr>
            <p:spPr>
              <a:xfrm flipH="1">
                <a:off x="3917438" y="2781083"/>
                <a:ext cx="2533190" cy="1147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s-ES" sz="2200" b="1" dirty="0">
                    <a:solidFill>
                      <a:schemeClr val="bg1"/>
                    </a:solidFill>
                  </a:rPr>
                  <a:t>Asociaciones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s-ES" sz="2200" b="1" dirty="0">
                    <a:solidFill>
                      <a:schemeClr val="bg1"/>
                    </a:solidFill>
                  </a:rPr>
                  <a:t>profesionales</a:t>
                </a:r>
              </a:p>
            </p:txBody>
          </p: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4F54B771-731F-45F0-B70D-FD94013B11D4}"/>
                  </a:ext>
                </a:extLst>
              </p:cNvPr>
              <p:cNvSpPr txBox="1"/>
              <p:nvPr/>
            </p:nvSpPr>
            <p:spPr>
              <a:xfrm flipH="1">
                <a:off x="6460374" y="2774070"/>
                <a:ext cx="2279360" cy="1147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s-ES" sz="2200" b="1" dirty="0">
                    <a:solidFill>
                      <a:srgbClr val="5C2A08"/>
                    </a:solidFill>
                  </a:rPr>
                  <a:t>Asociaciones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s-ES" sz="2200" b="1" dirty="0">
                    <a:solidFill>
                      <a:srgbClr val="5C2A08"/>
                    </a:solidFill>
                  </a:rPr>
                  <a:t>de RR. HH.</a:t>
                </a:r>
                <a:endParaRPr lang="es-ES" sz="2000" dirty="0">
                  <a:solidFill>
                    <a:srgbClr val="5C2A08"/>
                  </a:solidFill>
                </a:endParaRPr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0094CDBE-7417-435E-B77E-7B7D9C4F5622}"/>
                  </a:ext>
                </a:extLst>
              </p:cNvPr>
              <p:cNvSpPr txBox="1"/>
              <p:nvPr/>
            </p:nvSpPr>
            <p:spPr>
              <a:xfrm flipH="1">
                <a:off x="4223415" y="4650503"/>
                <a:ext cx="2279360" cy="1147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ES" sz="2200" b="1" dirty="0">
                    <a:solidFill>
                      <a:srgbClr val="53565A"/>
                    </a:solidFill>
                  </a:rPr>
                  <a:t>Autónomos y Economía Social</a:t>
                </a:r>
              </a:p>
            </p:txBody>
          </p:sp>
        </p:grp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70BB5AC3-768B-4C89-8FA0-A75C0F737F4E}"/>
                </a:ext>
              </a:extLst>
            </p:cNvPr>
            <p:cNvSpPr txBox="1"/>
            <p:nvPr/>
          </p:nvSpPr>
          <p:spPr>
            <a:xfrm>
              <a:off x="4751753" y="4968413"/>
              <a:ext cx="2077921" cy="1055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ES" sz="2200" b="1" dirty="0">
                  <a:solidFill>
                    <a:schemeClr val="accent4">
                      <a:lumMod val="50000"/>
                    </a:schemeClr>
                  </a:solidFill>
                </a:rPr>
                <a:t>Comunidades Autónomas</a:t>
              </a:r>
              <a:endParaRPr lang="es-ES" sz="22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537EED4F-4D99-4496-92E9-03C4EB57D7EA}"/>
                </a:ext>
              </a:extLst>
            </p:cNvPr>
            <p:cNvGrpSpPr/>
            <p:nvPr/>
          </p:nvGrpSpPr>
          <p:grpSpPr>
            <a:xfrm>
              <a:off x="6715219" y="2025710"/>
              <a:ext cx="3187095" cy="2662663"/>
              <a:chOff x="8602192" y="2921838"/>
              <a:chExt cx="3187095" cy="2662663"/>
            </a:xfrm>
          </p:grpSpPr>
          <p:pic>
            <p:nvPicPr>
              <p:cNvPr id="16" name="Imagen 15" descr="Icono&#10;&#10;Descripción generada automáticamente">
                <a:extLst>
                  <a:ext uri="{FF2B5EF4-FFF2-40B4-BE49-F238E27FC236}">
                    <a16:creationId xmlns:a16="http://schemas.microsoft.com/office/drawing/2014/main" id="{0B4B705A-FE3A-44B6-B734-CE9BDE0390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02192" y="2921838"/>
                <a:ext cx="3187095" cy="2662663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DC4D6B18-5ADF-4FCD-9BAC-8D55A2C2FFA1}"/>
                  </a:ext>
                </a:extLst>
              </p:cNvPr>
              <p:cNvSpPr txBox="1"/>
              <p:nvPr/>
            </p:nvSpPr>
            <p:spPr>
              <a:xfrm flipH="1">
                <a:off x="9289950" y="4080983"/>
                <a:ext cx="2084044" cy="595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s-ES" sz="2200" b="1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Universidades</a:t>
                </a: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28EA61D4-01DC-463D-9B02-33FFFACA4449}"/>
                </a:ext>
              </a:extLst>
            </p:cNvPr>
            <p:cNvGrpSpPr/>
            <p:nvPr/>
          </p:nvGrpSpPr>
          <p:grpSpPr>
            <a:xfrm>
              <a:off x="6724965" y="4115109"/>
              <a:ext cx="3187095" cy="2662663"/>
              <a:chOff x="8602192" y="2921838"/>
              <a:chExt cx="3187095" cy="2662663"/>
            </a:xfrm>
          </p:grpSpPr>
          <p:pic>
            <p:nvPicPr>
              <p:cNvPr id="23" name="Imagen 22" descr="Icono&#10;&#10;Descripción generada automáticamente">
                <a:extLst>
                  <a:ext uri="{FF2B5EF4-FFF2-40B4-BE49-F238E27FC236}">
                    <a16:creationId xmlns:a16="http://schemas.microsoft.com/office/drawing/2014/main" id="{AAAF6731-E6A2-4B99-9DBB-87FD3361C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02192" y="2921838"/>
                <a:ext cx="3187095" cy="2662663"/>
              </a:xfrm>
              <a:prstGeom prst="rect">
                <a:avLst/>
              </a:prstGeom>
            </p:spPr>
          </p:pic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350E35FD-7393-42D8-89D3-052169971005}"/>
                  </a:ext>
                </a:extLst>
              </p:cNvPr>
              <p:cNvSpPr txBox="1"/>
              <p:nvPr/>
            </p:nvSpPr>
            <p:spPr>
              <a:xfrm flipH="1">
                <a:off x="9186687" y="3712468"/>
                <a:ext cx="1786112" cy="1182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s-ES" sz="2200" b="1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Empresas</a:t>
                </a:r>
              </a:p>
              <a:p>
                <a:pPr algn="ctr">
                  <a:lnSpc>
                    <a:spcPct val="200000"/>
                  </a:lnSpc>
                </a:pPr>
                <a:r>
                  <a:rPr lang="es-ES" sz="2200" b="1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tecnológicas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3814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7189C8C-59BA-4A6D-A2C7-F61F71AF84DE}"/>
              </a:ext>
            </a:extLst>
          </p:cNvPr>
          <p:cNvGraphicFramePr>
            <a:graphicFrameLocks noGrp="1"/>
          </p:cNvGraphicFramePr>
          <p:nvPr/>
        </p:nvGraphicFramePr>
        <p:xfrm>
          <a:off x="584479" y="1026878"/>
          <a:ext cx="10719917" cy="5724000"/>
        </p:xfrm>
        <a:graphic>
          <a:graphicData uri="http://schemas.openxmlformats.org/drawingml/2006/table">
            <a:tbl>
              <a:tblPr firstRow="1" firstCol="1" bandRow="1"/>
              <a:tblGrid>
                <a:gridCol w="1577591">
                  <a:extLst>
                    <a:ext uri="{9D8B030D-6E8A-4147-A177-3AD203B41FA5}">
                      <a16:colId xmlns:a16="http://schemas.microsoft.com/office/drawing/2014/main" val="1643885314"/>
                    </a:ext>
                  </a:extLst>
                </a:gridCol>
                <a:gridCol w="2059912">
                  <a:extLst>
                    <a:ext uri="{9D8B030D-6E8A-4147-A177-3AD203B41FA5}">
                      <a16:colId xmlns:a16="http://schemas.microsoft.com/office/drawing/2014/main" val="1619544717"/>
                    </a:ext>
                  </a:extLst>
                </a:gridCol>
                <a:gridCol w="2301072">
                  <a:extLst>
                    <a:ext uri="{9D8B030D-6E8A-4147-A177-3AD203B41FA5}">
                      <a16:colId xmlns:a16="http://schemas.microsoft.com/office/drawing/2014/main" val="3836140465"/>
                    </a:ext>
                  </a:extLst>
                </a:gridCol>
                <a:gridCol w="4781342">
                  <a:extLst>
                    <a:ext uri="{9D8B030D-6E8A-4147-A177-3AD203B41FA5}">
                      <a16:colId xmlns:a16="http://schemas.microsoft.com/office/drawing/2014/main" val="2794737585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Día</a:t>
                      </a:r>
                      <a:endParaRPr lang="es-E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6445" marR="56445" marT="78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6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Horario</a:t>
                      </a:r>
                      <a:endParaRPr lang="es-E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6445" marR="56445" marT="784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6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Contenido</a:t>
                      </a:r>
                      <a:endParaRPr lang="es-E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6445" marR="56445" marT="78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6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Público</a:t>
                      </a:r>
                      <a:endParaRPr lang="es-E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6445" marR="56445" marT="78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6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890740"/>
                  </a:ext>
                </a:extLst>
              </a:tr>
              <a:tr h="432000">
                <a:tc rowSpan="4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Martes</a:t>
                      </a:r>
                    </a:p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16/11</a:t>
                      </a:r>
                      <a:endParaRPr lang="es-ES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260" marR="75260" marT="37630" marB="3763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09:30 - 14:00</a:t>
                      </a:r>
                      <a:endParaRPr lang="es-ES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260" marR="75260" marT="37630" marB="3763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Congreso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6445" marR="56445" marT="784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General </a:t>
                      </a:r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(1.200 asistentes)</a:t>
                      </a:r>
                      <a:endParaRPr lang="es-ES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260" marR="75260" marT="37630" marB="3763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451539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Expositores </a:t>
                      </a:r>
                    </a:p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 Ferial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6445" marR="56445" marT="784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Empresas y profesionales</a:t>
                      </a:r>
                    </a:p>
                  </a:txBody>
                  <a:tcPr marL="75260" marR="75260" marT="37630" marB="3763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760046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15:30 - 19:30</a:t>
                      </a:r>
                      <a:endParaRPr lang="es-ES" sz="1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5260" marR="75260" marT="37630" marB="3763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OIT </a:t>
                      </a:r>
                      <a:r>
                        <a:rPr lang="es-ES" sz="1400" b="1" i="0" u="none" strike="noStrik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Cinterfor</a:t>
                      </a:r>
                      <a:endParaRPr lang="es-ES" sz="1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6445" marR="56445" marT="784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Delegaciones de Latinoamérica y de España </a:t>
                      </a:r>
                      <a:r>
                        <a:rPr lang="es-ES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(300/400 </a:t>
                      </a:r>
                      <a:r>
                        <a:rPr lang="es-ES" sz="1400" b="0" i="0" u="none" strike="noStrik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asist</a:t>
                      </a:r>
                      <a:r>
                        <a:rPr lang="es-ES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.)</a:t>
                      </a:r>
                      <a:endParaRPr lang="es-ES" sz="1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6445" marR="56445" marT="78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839886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Expositores </a:t>
                      </a:r>
                    </a:p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 Ferial</a:t>
                      </a:r>
                      <a:endParaRPr lang="es-ES" sz="1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6445" marR="56445" marT="784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Empresas y profesionales</a:t>
                      </a:r>
                      <a:endParaRPr lang="es-ES" sz="1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6445" marR="56445" marT="78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976201"/>
                  </a:ext>
                </a:extLst>
              </a:tr>
              <a:tr h="540000">
                <a:tc rowSpan="4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Miércoles</a:t>
                      </a:r>
                    </a:p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17/11</a:t>
                      </a:r>
                      <a:endParaRPr lang="es-ES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260" marR="75260" marT="37630" marB="3763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34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09:30 - 14:00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260" marR="75260" marT="37630" marB="3763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34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Expositores </a:t>
                      </a:r>
                    </a:p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 Ferial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6445" marR="56445" marT="784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3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Empresas y profesionales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6445" marR="56445" marT="78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3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00150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Agenda OIT </a:t>
                      </a:r>
                      <a:r>
                        <a:rPr lang="es-ES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Cinterfor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6445" marR="56445" marT="784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3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Delegaciones de Latinoamérica y de España </a:t>
                      </a:r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(300/400 </a:t>
                      </a:r>
                      <a:r>
                        <a:rPr lang="es-ES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asist</a:t>
                      </a:r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marL="56445" marR="56445" marT="78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3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308812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15:30 - 19:30</a:t>
                      </a:r>
                      <a:endParaRPr lang="es-ES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5260" marR="75260" marT="37630" marB="3763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C9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OIT </a:t>
                      </a:r>
                      <a:r>
                        <a:rPr lang="es-ES" sz="1400" b="1" i="0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Cinterfor</a:t>
                      </a:r>
                      <a:endParaRPr lang="es-ES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6445" marR="56445" marT="784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C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Delegaciones de Latinoamérica y de España </a:t>
                      </a:r>
                      <a:r>
                        <a:rPr lang="es-ES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(300/400 </a:t>
                      </a:r>
                      <a:r>
                        <a:rPr lang="es-ES" sz="1400" b="0" i="0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asist</a:t>
                      </a:r>
                      <a:r>
                        <a:rPr lang="es-ES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marL="56445" marR="56445" marT="78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C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266600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Expositores </a:t>
                      </a:r>
                    </a:p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 Ferial</a:t>
                      </a:r>
                      <a:endParaRPr lang="es-ES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6445" marR="56445" marT="784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C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Empresas y profesionales</a:t>
                      </a:r>
                    </a:p>
                  </a:txBody>
                  <a:tcPr marL="56445" marR="56445" marT="78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C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819012"/>
                  </a:ext>
                </a:extLst>
              </a:tr>
              <a:tr h="540000"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Jueves</a:t>
                      </a:r>
                    </a:p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18/11</a:t>
                      </a:r>
                      <a:endParaRPr lang="es-ES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260" marR="75260" marT="37630" marB="3763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09:30 - 14:00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260" marR="75260" marT="37630" marB="3763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Expositores </a:t>
                      </a:r>
                    </a:p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 Ferial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6445" marR="56445" marT="784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Empresas y profesionales</a:t>
                      </a:r>
                    </a:p>
                  </a:txBody>
                  <a:tcPr marL="56445" marR="56445" marT="78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614645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Agenda OIT </a:t>
                      </a:r>
                      <a:r>
                        <a:rPr lang="es-ES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Cinterfor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6445" marR="56445" marT="784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Delegaciones de Latinoamérica y de España </a:t>
                      </a:r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(300/400 </a:t>
                      </a:r>
                      <a:r>
                        <a:rPr lang="es-ES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asist</a:t>
                      </a:r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marL="56445" marR="56445" marT="78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412607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s-ES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260" marR="75260" marT="37630" marB="3763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15:30 - 19:30</a:t>
                      </a:r>
                      <a:endParaRPr lang="es-ES" dirty="0"/>
                    </a:p>
                  </a:txBody>
                  <a:tcPr marL="75260" marR="75260" marT="37630" marB="3763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5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OIT </a:t>
                      </a:r>
                      <a:r>
                        <a:rPr lang="es-ES" sz="1400" b="1" i="0" u="none" strike="noStrike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Cinterfor</a:t>
                      </a:r>
                      <a:endParaRPr lang="es-ES" dirty="0"/>
                    </a:p>
                  </a:txBody>
                  <a:tcPr marL="56445" marR="56445" marT="784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D5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Delegaciones de Latinoamérica y de España </a:t>
                      </a:r>
                      <a:r>
                        <a:rPr lang="es-ES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(300/400 </a:t>
                      </a:r>
                      <a:r>
                        <a:rPr lang="es-ES" sz="14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asist</a:t>
                      </a:r>
                      <a:r>
                        <a:rPr lang="es-ES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marL="56445" marR="56445" marT="78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5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612671"/>
                  </a:ext>
                </a:extLst>
              </a:tr>
            </a:tbl>
          </a:graphicData>
        </a:graphic>
      </p:graphicFrame>
      <p:sp>
        <p:nvSpPr>
          <p:cNvPr id="6" name="1 Título">
            <a:extLst>
              <a:ext uri="{FF2B5EF4-FFF2-40B4-BE49-F238E27FC236}">
                <a16:creationId xmlns:a16="http://schemas.microsoft.com/office/drawing/2014/main" id="{98A965F4-5830-4228-8072-6E9609921DB6}"/>
              </a:ext>
            </a:extLst>
          </p:cNvPr>
          <p:cNvSpPr txBox="1">
            <a:spLocks/>
          </p:cNvSpPr>
          <p:nvPr/>
        </p:nvSpPr>
        <p:spPr>
          <a:xfrm>
            <a:off x="231113" y="223916"/>
            <a:ext cx="9294725" cy="360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rgbClr val="255EB3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s-ES_tradnl" sz="4000" b="1" dirty="0">
                <a:solidFill>
                  <a:srgbClr val="001489"/>
                </a:solidFill>
                <a:latin typeface="+mn-lt"/>
              </a:rPr>
              <a:t>Agenda</a:t>
            </a:r>
            <a:endParaRPr lang="es-ES" sz="4000" b="1" dirty="0">
              <a:solidFill>
                <a:srgbClr val="0014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7334261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4B0D7F461492F4490F65D5B2C356C55" ma:contentTypeVersion="0" ma:contentTypeDescription="Crear nuevo documento." ma:contentTypeScope="" ma:versionID="8cb3011f2e1bd7dfd772e7cd1a75288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f6edc329ff236629c56e3b879b320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12355A-1690-43A4-8F87-BF8EE85A1A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FEF1048-1BE2-4162-8B53-A53BBA75EE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03DAAF-920B-4A71-88A6-6016FEB04A3D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1287</TotalTime>
  <Words>605</Words>
  <Application>Microsoft Office PowerPoint</Application>
  <PresentationFormat>Panorámica</PresentationFormat>
  <Paragraphs>137</Paragraphs>
  <Slides>10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Montserrat</vt:lpstr>
      <vt:lpstr>Showcard Gothic</vt:lpstr>
      <vt:lpstr>Wingdings</vt:lpstr>
      <vt:lpstr>Diseño personalizado</vt:lpstr>
      <vt:lpstr>Tema de Office</vt:lpstr>
      <vt:lpstr>Presentación de PowerPoint</vt:lpstr>
      <vt:lpstr>Motivación y propósito</vt:lpstr>
      <vt:lpstr>Presentación de PowerPoint</vt:lpstr>
      <vt:lpstr>Presentación de PowerPoint</vt:lpstr>
      <vt:lpstr>Ejes de la Feria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Concepto del evento</dc:title>
  <dc:creator>Antonio Martín</dc:creator>
  <cp:lastModifiedBy>Jose Manuel Gimenez Peman</cp:lastModifiedBy>
  <cp:revision>104</cp:revision>
  <cp:lastPrinted>2021-04-30T11:01:28Z</cp:lastPrinted>
  <dcterms:created xsi:type="dcterms:W3CDTF">2021-03-03T07:18:35Z</dcterms:created>
  <dcterms:modified xsi:type="dcterms:W3CDTF">2021-09-08T12:36:45Z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0x010100B4B0D7F461492F4490F65D5B2C356C55</vt:lpwstr>
  </property>
</Properties>
</file>